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1" r:id="rId5"/>
    <p:sldId id="262" r:id="rId6"/>
    <p:sldId id="263" r:id="rId7"/>
    <p:sldId id="264" r:id="rId8"/>
    <p:sldId id="270" r:id="rId9"/>
    <p:sldId id="265" r:id="rId10"/>
    <p:sldId id="271" r:id="rId11"/>
    <p:sldId id="266" r:id="rId12"/>
    <p:sldId id="273" r:id="rId13"/>
    <p:sldId id="274" r:id="rId14"/>
    <p:sldId id="267" r:id="rId15"/>
    <p:sldId id="258" r:id="rId16"/>
    <p:sldId id="275" r:id="rId17"/>
    <p:sldId id="276" r:id="rId18"/>
    <p:sldId id="277" r:id="rId19"/>
    <p:sldId id="278" r:id="rId20"/>
    <p:sldId id="279" r:id="rId21"/>
    <p:sldId id="280" r:id="rId22"/>
    <p:sldId id="281" r:id="rId23"/>
    <p:sldId id="272" r:id="rId24"/>
    <p:sldId id="282" r:id="rId25"/>
    <p:sldId id="268" r:id="rId26"/>
    <p:sldId id="283"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60"/>
  </p:normalViewPr>
  <p:slideViewPr>
    <p:cSldViewPr>
      <p:cViewPr>
        <p:scale>
          <a:sx n="90" d="100"/>
          <a:sy n="90" d="100"/>
        </p:scale>
        <p:origin x="-1176"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png"/><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0" Type="http://schemas.openxmlformats.org/officeDocument/2006/relationships/image" Target="../media/image80.png"/><Relationship Id="rId4" Type="http://schemas.openxmlformats.org/officeDocument/2006/relationships/image" Target="../media/image74.wmf"/><Relationship Id="rId9" Type="http://schemas.openxmlformats.org/officeDocument/2006/relationships/image" Target="../media/image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897B1-7488-4F03-A1F2-638A787787D5}" type="datetimeFigureOut">
              <a:rPr lang="en-US" smtClean="0"/>
              <a:pPr/>
              <a:t>7/22/2018</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24D09-CB8C-4659-8FB8-A123C47D34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730250"/>
            <a:ext cx="8229600" cy="539591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oleObject" Target="../embeddings/_________Microsoft_Office_Word_97_-_20033.doc"/><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_________Microsoft_Office_Word_97_-_20032.doc"/><Relationship Id="rId4" Type="http://schemas.openxmlformats.org/officeDocument/2006/relationships/oleObject" Target="../embeddings/_________Microsoft_Office_Word_97_-_20031.doc"/></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1.png"/><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56.png"/><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70.png"/><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9.bin"/><Relationship Id="rId5" Type="http://schemas.openxmlformats.org/officeDocument/2006/relationships/oleObject" Target="../embeddings/oleObject28.bin"/><Relationship Id="rId10" Type="http://schemas.openxmlformats.org/officeDocument/2006/relationships/oleObject" Target="../embeddings/oleObject33.bin"/><Relationship Id="rId4" Type="http://schemas.openxmlformats.org/officeDocument/2006/relationships/oleObject" Target="../embeddings/oleObject27.bin"/><Relationship Id="rId9" Type="http://schemas.openxmlformats.org/officeDocument/2006/relationships/oleObject" Target="../embeddings/oleObject3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2.bin"/><Relationship Id="rId3" Type="http://schemas.openxmlformats.org/officeDocument/2006/relationships/video" Target="file:///E:\Papers\2018\Istanbul%20Technical%20University\Seminars\The%20Method%20of%20Auxiliary%20Sources\shemkrebi.avi" TargetMode="External"/><Relationship Id="rId7" Type="http://schemas.openxmlformats.org/officeDocument/2006/relationships/oleObject" Target="../embeddings/oleObject36.bin"/><Relationship Id="rId12" Type="http://schemas.openxmlformats.org/officeDocument/2006/relationships/oleObject" Target="../embeddings/oleObject41.bin"/><Relationship Id="rId17" Type="http://schemas.openxmlformats.org/officeDocument/2006/relationships/oleObject" Target="../embeddings/oleObject44.bin"/><Relationship Id="rId2" Type="http://schemas.openxmlformats.org/officeDocument/2006/relationships/video" Target="file:///E:\Papers\2018\Istanbul%20Technical%20University\Seminars\The%20Method%20of%20Auxiliary%20Sources\gambrbeni.avi" TargetMode="External"/><Relationship Id="rId16" Type="http://schemas.openxmlformats.org/officeDocument/2006/relationships/image" Target="../media/image83.png"/><Relationship Id="rId1" Type="http://schemas.openxmlformats.org/officeDocument/2006/relationships/vmlDrawing" Target="../drawings/vmlDrawing9.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5" Type="http://schemas.openxmlformats.org/officeDocument/2006/relationships/image" Target="../media/image82.png"/><Relationship Id="rId10" Type="http://schemas.openxmlformats.org/officeDocument/2006/relationships/oleObject" Target="../embeddings/oleObject39.bin"/><Relationship Id="rId4" Type="http://schemas.openxmlformats.org/officeDocument/2006/relationships/slideLayout" Target="../slideLayouts/slideLayout12.xml"/><Relationship Id="rId9" Type="http://schemas.openxmlformats.org/officeDocument/2006/relationships/oleObject" Target="../embeddings/oleObject38.bin"/><Relationship Id="rId14"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12.xml"/><Relationship Id="rId4" Type="http://schemas.openxmlformats.org/officeDocument/2006/relationships/image" Target="../media/image8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E:\Papers\2018\Istanbul%20Technical%20University\MAS%20Presentations\prezentacia%20Ph.D\k=1%20rec.avi" TargetMode="External"/><Relationship Id="rId1" Type="http://schemas.openxmlformats.org/officeDocument/2006/relationships/video" Target="file:///E:\Papers\2018\Istanbul%20Technical%20University\MAS%20Presentations\prezentacia%20Ph.D\k=1%20real.avi" TargetMode="External"/><Relationship Id="rId5" Type="http://schemas.openxmlformats.org/officeDocument/2006/relationships/image" Target="../media/image88.png"/><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9.pn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latin typeface="Times New Roman" pitchFamily="18" charset="0"/>
                <a:cs typeface="Times New Roman" pitchFamily="18" charset="0"/>
              </a:rPr>
              <a:t>MAS THEORY</a:t>
            </a:r>
            <a:endParaRPr lang="en-US"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92500" lnSpcReduction="20000"/>
          </a:bodyPr>
          <a:lstStyle/>
          <a:p>
            <a:pPr>
              <a:spcBef>
                <a:spcPct val="0"/>
              </a:spcBef>
            </a:pPr>
            <a:r>
              <a:rPr lang="en-US" sz="4400" dirty="0" smtClean="0">
                <a:solidFill>
                  <a:schemeClr val="tx1"/>
                </a:solidFill>
                <a:latin typeface="Times New Roman" pitchFamily="18" charset="0"/>
                <a:ea typeface="+mj-ea"/>
                <a:cs typeface="Times New Roman" pitchFamily="18" charset="0"/>
              </a:rPr>
              <a:t>Presentation by </a:t>
            </a:r>
          </a:p>
          <a:p>
            <a:pPr>
              <a:spcBef>
                <a:spcPct val="0"/>
              </a:spcBef>
            </a:pPr>
            <a:r>
              <a:rPr lang="en-US" sz="4400" dirty="0" smtClean="0">
                <a:solidFill>
                  <a:schemeClr val="tx1"/>
                </a:solidFill>
                <a:latin typeface="Times New Roman" pitchFamily="18" charset="0"/>
                <a:ea typeface="+mj-ea"/>
                <a:cs typeface="Times New Roman" pitchFamily="18" charset="0"/>
              </a:rPr>
              <a:t>DR. Assoc. Prof.</a:t>
            </a:r>
            <a:endParaRPr lang="en-US" sz="4400" smtClean="0">
              <a:solidFill>
                <a:schemeClr val="tx1"/>
              </a:solidFill>
              <a:latin typeface="Times New Roman" pitchFamily="18" charset="0"/>
              <a:ea typeface="+mj-ea"/>
              <a:cs typeface="Times New Roman" pitchFamily="18" charset="0"/>
            </a:endParaRPr>
          </a:p>
          <a:p>
            <a:pPr>
              <a:spcBef>
                <a:spcPct val="0"/>
              </a:spcBef>
            </a:pPr>
            <a:r>
              <a:rPr lang="en-US" sz="4400" smtClean="0">
                <a:solidFill>
                  <a:schemeClr val="tx1"/>
                </a:solidFill>
                <a:latin typeface="Times New Roman" pitchFamily="18" charset="0"/>
                <a:ea typeface="+mj-ea"/>
                <a:cs typeface="Times New Roman" pitchFamily="18" charset="0"/>
              </a:rPr>
              <a:t>VASIL </a:t>
            </a:r>
            <a:r>
              <a:rPr lang="en-US" sz="4400" dirty="0" smtClean="0">
                <a:solidFill>
                  <a:schemeClr val="tx1"/>
                </a:solidFill>
                <a:latin typeface="Times New Roman" pitchFamily="18" charset="0"/>
                <a:ea typeface="+mj-ea"/>
                <a:cs typeface="Times New Roman" pitchFamily="18" charset="0"/>
              </a:rPr>
              <a:t>TABATADZE</a:t>
            </a:r>
          </a:p>
        </p:txBody>
      </p:sp>
      <p:sp>
        <p:nvSpPr>
          <p:cNvPr id="4" name="TextBox 3"/>
          <p:cNvSpPr txBox="1"/>
          <p:nvPr/>
        </p:nvSpPr>
        <p:spPr>
          <a:xfrm>
            <a:off x="539552" y="1124744"/>
            <a:ext cx="7992888" cy="830997"/>
          </a:xfrm>
          <a:prstGeom prst="rect">
            <a:avLst/>
          </a:prstGeom>
          <a:noFill/>
        </p:spPr>
        <p:txBody>
          <a:bodyPr wrap="square" rtlCol="0">
            <a:spAutoFit/>
          </a:bodyPr>
          <a:lstStyle/>
          <a:p>
            <a:pPr algn="ctr"/>
            <a:r>
              <a:rPr lang="en-US" sz="2400" b="1" dirty="0" smtClean="0"/>
              <a:t>The Method of Auxiliary Sources and its application to the Electromagnetic problems</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idx="1"/>
          </p:nvPr>
        </p:nvSpPr>
        <p:spPr/>
        <p:txBody>
          <a:bodyPr/>
          <a:lstStyle/>
          <a:p>
            <a:pPr>
              <a:buNone/>
            </a:pPr>
            <a:r>
              <a:rPr lang="en-US" dirty="0" smtClean="0"/>
              <a:t>In case of the ellipse scattered field singularities</a:t>
            </a:r>
          </a:p>
          <a:p>
            <a:pPr>
              <a:buNone/>
            </a:pPr>
            <a:r>
              <a:rPr lang="en-US" dirty="0" smtClean="0"/>
              <a:t>coincides to the </a:t>
            </a:r>
            <a:r>
              <a:rPr lang="en-US" smtClean="0"/>
              <a:t>ellipse </a:t>
            </a:r>
            <a:r>
              <a:rPr lang="en-US" smtClean="0"/>
              <a:t>focuses for small ka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611560" y="5085184"/>
            <a:ext cx="8229600" cy="308421"/>
          </a:xfrm>
          <a:prstGeom prst="rect">
            <a:avLst/>
          </a:prstGeom>
          <a:solidFill>
            <a:srgbClr val="FFFFFF"/>
          </a:solidFill>
          <a:ln w="9525">
            <a:solidFill>
              <a:srgbClr val="FFFFFF"/>
            </a:solidFill>
            <a:miter lim="800000"/>
            <a:headEnd/>
            <a:tailEnd/>
          </a:ln>
        </p:spPr>
        <p:txBody>
          <a:bodyPr>
            <a:spAutoFit/>
          </a:bodyPr>
          <a:lstStyle/>
          <a:p>
            <a:pPr algn="ctr"/>
            <a:r>
              <a:rPr lang="ru-RU" sz="1400" b="1" dirty="0" smtClean="0">
                <a:latin typeface="Times New Roman" pitchFamily="18" charset="0"/>
              </a:rPr>
              <a:t>scattered </a:t>
            </a:r>
            <a:r>
              <a:rPr lang="ru-RU" sz="1400" b="1" dirty="0">
                <a:latin typeface="Times New Roman" pitchFamily="18" charset="0"/>
              </a:rPr>
              <a:t>field singularities for the ideal conductor cylinder irradiated by the plane </a:t>
            </a:r>
            <a:r>
              <a:rPr lang="ru-RU" sz="1400" b="1" dirty="0" smtClean="0">
                <a:latin typeface="Times New Roman" pitchFamily="18" charset="0"/>
              </a:rPr>
              <a:t>wave</a:t>
            </a:r>
            <a:endParaRPr lang="ru-RU" sz="1400" b="1" dirty="0">
              <a:latin typeface="Times New Roman" pitchFamily="18" charset="0"/>
            </a:endParaRPr>
          </a:p>
        </p:txBody>
      </p:sp>
      <p:sp>
        <p:nvSpPr>
          <p:cNvPr id="7" name="Заголовок 1"/>
          <p:cNvSpPr>
            <a:spLocks noGrp="1"/>
          </p:cNvSpPr>
          <p:nvPr>
            <p:ph type="title"/>
          </p:nvPr>
        </p:nvSpPr>
        <p:spPr>
          <a:xfrm>
            <a:off x="395536" y="476672"/>
            <a:ext cx="8229600" cy="1143000"/>
          </a:xfrm>
        </p:spPr>
        <p:txBody>
          <a:bodyPr>
            <a:normAutofit fontScale="90000"/>
          </a:bodyPr>
          <a:lstStyle/>
          <a:p>
            <a:r>
              <a:rPr lang="en-US" dirty="0" smtClean="0"/>
              <a:t>How to correctly choose the auxiliary surface</a:t>
            </a:r>
            <a:endParaRPr lang="en-US" dirty="0"/>
          </a:p>
        </p:txBody>
      </p:sp>
      <p:grpSp>
        <p:nvGrpSpPr>
          <p:cNvPr id="8" name="Group 2"/>
          <p:cNvGrpSpPr>
            <a:grpSpLocks/>
          </p:cNvGrpSpPr>
          <p:nvPr/>
        </p:nvGrpSpPr>
        <p:grpSpPr bwMode="auto">
          <a:xfrm>
            <a:off x="683568" y="2564904"/>
            <a:ext cx="2362200" cy="2286000"/>
            <a:chOff x="384" y="288"/>
            <a:chExt cx="1952" cy="1944"/>
          </a:xfrm>
        </p:grpSpPr>
        <p:pic>
          <p:nvPicPr>
            <p:cNvPr id="9" name="Picture 3" descr="Untitled-1"/>
            <p:cNvPicPr>
              <a:picLocks noChangeAspect="1" noChangeArrowheads="1"/>
            </p:cNvPicPr>
            <p:nvPr/>
          </p:nvPicPr>
          <p:blipFill>
            <a:blip r:embed="rId2" cstate="print">
              <a:lum contrast="18000"/>
            </a:blip>
            <a:srcRect/>
            <a:stretch>
              <a:fillRect/>
            </a:stretch>
          </p:blipFill>
          <p:spPr bwMode="auto">
            <a:xfrm>
              <a:off x="384" y="288"/>
              <a:ext cx="1952" cy="1944"/>
            </a:xfrm>
            <a:prstGeom prst="rect">
              <a:avLst/>
            </a:prstGeom>
            <a:noFill/>
          </p:spPr>
        </p:pic>
        <p:sp>
          <p:nvSpPr>
            <p:cNvPr id="10" name="Oval 4"/>
            <p:cNvSpPr>
              <a:spLocks noChangeArrowheads="1"/>
            </p:cNvSpPr>
            <p:nvPr/>
          </p:nvSpPr>
          <p:spPr bwMode="auto">
            <a:xfrm>
              <a:off x="408" y="306"/>
              <a:ext cx="1902" cy="1902"/>
            </a:xfrm>
            <a:prstGeom prst="ellipse">
              <a:avLst/>
            </a:prstGeom>
            <a:noFill/>
            <a:ln w="19050">
              <a:solidFill>
                <a:schemeClr val="tx1"/>
              </a:solidFill>
              <a:round/>
              <a:headEnd/>
              <a:tailEnd/>
            </a:ln>
            <a:effectLst/>
          </p:spPr>
          <p:txBody>
            <a:bodyPr wrap="none" anchor="ctr"/>
            <a:lstStyle/>
            <a:p>
              <a:endParaRPr lang="en-US"/>
            </a:p>
          </p:txBody>
        </p:sp>
      </p:grpSp>
      <p:sp>
        <p:nvSpPr>
          <p:cNvPr id="11" name="Text Box 17"/>
          <p:cNvSpPr txBox="1">
            <a:spLocks noChangeArrowheads="1"/>
          </p:cNvSpPr>
          <p:nvPr/>
        </p:nvSpPr>
        <p:spPr bwMode="auto">
          <a:xfrm>
            <a:off x="3121968" y="3326904"/>
            <a:ext cx="11430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ka=10</a:t>
            </a:r>
            <a:r>
              <a:rPr lang="en-US" sz="2000" b="1">
                <a:latin typeface="Symbol" pitchFamily="18" charset="2"/>
              </a:rPr>
              <a:t>p</a:t>
            </a:r>
            <a:endParaRPr lang="en-US" sz="2000" b="1">
              <a:latin typeface="Times New Roman" pitchFamily="18" charset="0"/>
            </a:endParaRPr>
          </a:p>
        </p:txBody>
      </p:sp>
      <p:grpSp>
        <p:nvGrpSpPr>
          <p:cNvPr id="12" name="Group 5"/>
          <p:cNvGrpSpPr>
            <a:grpSpLocks/>
          </p:cNvGrpSpPr>
          <p:nvPr/>
        </p:nvGrpSpPr>
        <p:grpSpPr bwMode="auto">
          <a:xfrm>
            <a:off x="4860032" y="2492896"/>
            <a:ext cx="2362200" cy="2362200"/>
            <a:chOff x="2562" y="264"/>
            <a:chExt cx="1952" cy="1952"/>
          </a:xfrm>
        </p:grpSpPr>
        <p:pic>
          <p:nvPicPr>
            <p:cNvPr id="13" name="Picture 6" descr="Untitled-2"/>
            <p:cNvPicPr>
              <a:picLocks noChangeAspect="1" noChangeArrowheads="1"/>
            </p:cNvPicPr>
            <p:nvPr/>
          </p:nvPicPr>
          <p:blipFill>
            <a:blip r:embed="rId3" cstate="print">
              <a:lum contrast="6000"/>
            </a:blip>
            <a:srcRect/>
            <a:stretch>
              <a:fillRect/>
            </a:stretch>
          </p:blipFill>
          <p:spPr bwMode="auto">
            <a:xfrm>
              <a:off x="2562" y="264"/>
              <a:ext cx="1952" cy="1952"/>
            </a:xfrm>
            <a:prstGeom prst="rect">
              <a:avLst/>
            </a:prstGeom>
            <a:noFill/>
          </p:spPr>
        </p:pic>
        <p:sp>
          <p:nvSpPr>
            <p:cNvPr id="14" name="Oval 7"/>
            <p:cNvSpPr>
              <a:spLocks noChangeArrowheads="1"/>
            </p:cNvSpPr>
            <p:nvPr/>
          </p:nvSpPr>
          <p:spPr bwMode="auto">
            <a:xfrm>
              <a:off x="2592" y="288"/>
              <a:ext cx="1902" cy="1902"/>
            </a:xfrm>
            <a:prstGeom prst="ellipse">
              <a:avLst/>
            </a:prstGeom>
            <a:noFill/>
            <a:ln w="19050">
              <a:solidFill>
                <a:schemeClr val="tx1"/>
              </a:solidFill>
              <a:round/>
              <a:headEnd/>
              <a:tailEnd/>
            </a:ln>
            <a:effectLst/>
          </p:spPr>
          <p:txBody>
            <a:bodyPr wrap="none" anchor="ctr"/>
            <a:lstStyle/>
            <a:p>
              <a:endParaRPr lang="en-US"/>
            </a:p>
          </p:txBody>
        </p:sp>
      </p:grpSp>
      <p:sp>
        <p:nvSpPr>
          <p:cNvPr id="15" name="Text Box 16"/>
          <p:cNvSpPr txBox="1">
            <a:spLocks noChangeArrowheads="1"/>
          </p:cNvSpPr>
          <p:nvPr/>
        </p:nvSpPr>
        <p:spPr bwMode="auto">
          <a:xfrm>
            <a:off x="7298432" y="3407296"/>
            <a:ext cx="9906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ka=20</a:t>
            </a:r>
            <a:r>
              <a:rPr lang="en-US" sz="2000" b="1">
                <a:latin typeface="Symbol" pitchFamily="18" charset="2"/>
              </a:rPr>
              <a:t>p</a:t>
            </a:r>
            <a:endParaRPr lang="en-US" sz="2000" b="1">
              <a:latin typeface="Times New Roman" pitchFamily="18" charset="0"/>
            </a:endParaRPr>
          </a:p>
        </p:txBody>
      </p:sp>
      <p:sp>
        <p:nvSpPr>
          <p:cNvPr id="16" name="TextBox 15"/>
          <p:cNvSpPr txBox="1"/>
          <p:nvPr/>
        </p:nvSpPr>
        <p:spPr>
          <a:xfrm>
            <a:off x="683568" y="5661248"/>
            <a:ext cx="7992888" cy="646331"/>
          </a:xfrm>
          <a:prstGeom prst="rect">
            <a:avLst/>
          </a:prstGeom>
          <a:noFill/>
        </p:spPr>
        <p:txBody>
          <a:bodyPr wrap="square" rtlCol="0">
            <a:spAutoFit/>
          </a:bodyPr>
          <a:lstStyle/>
          <a:p>
            <a:r>
              <a:rPr lang="en-US" dirty="0" smtClean="0"/>
              <a:t>Auxiliary surface should occupie the scattered field singularity contour.</a:t>
            </a:r>
          </a:p>
          <a:p>
            <a:r>
              <a:rPr lang="en-US" dirty="0" smtClean="0"/>
              <a:t>The best case is when auxiliary and scattered field singularity surfaces coinside</a:t>
            </a:r>
            <a:endParaRPr lang="en-US" dirty="0"/>
          </a:p>
        </p:txBody>
      </p:sp>
      <p:sp>
        <p:nvSpPr>
          <p:cNvPr id="17" name="Содержимое 2"/>
          <p:cNvSpPr>
            <a:spLocks noGrp="1"/>
          </p:cNvSpPr>
          <p:nvPr>
            <p:ph idx="1"/>
          </p:nvPr>
        </p:nvSpPr>
        <p:spPr>
          <a:xfrm>
            <a:off x="467544" y="1556792"/>
            <a:ext cx="8229600" cy="4525963"/>
          </a:xfrm>
        </p:spPr>
        <p:txBody>
          <a:bodyPr/>
          <a:lstStyle/>
          <a:p>
            <a:pPr>
              <a:buNone/>
            </a:pPr>
            <a:r>
              <a:rPr lang="en-US" dirty="0" smtClean="0"/>
              <a:t>In case of the </a:t>
            </a:r>
            <a:r>
              <a:rPr lang="en-US" dirty="0" smtClean="0"/>
              <a:t>circular scatterer </a:t>
            </a:r>
            <a:r>
              <a:rPr lang="en-US" dirty="0" smtClean="0"/>
              <a:t>field singularities</a:t>
            </a:r>
          </a:p>
          <a:p>
            <a:pPr>
              <a:buNone/>
            </a:pPr>
            <a:r>
              <a:rPr lang="en-US" dirty="0" smtClean="0"/>
              <a:t>coincides to the </a:t>
            </a:r>
            <a:r>
              <a:rPr lang="en-US" dirty="0" smtClean="0"/>
              <a:t>caustic surface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04800" y="838200"/>
            <a:ext cx="8424863" cy="701675"/>
          </a:xfrm>
          <a:prstGeom prst="rect">
            <a:avLst/>
          </a:prstGeom>
          <a:noFill/>
          <a:ln w="9525">
            <a:noFill/>
            <a:miter lim="800000"/>
            <a:headEnd/>
            <a:tailEnd/>
          </a:ln>
          <a:effectLst/>
        </p:spPr>
        <p:txBody>
          <a:bodyPr>
            <a:spAutoFit/>
          </a:bodyPr>
          <a:lstStyle/>
          <a:p>
            <a:pPr algn="ctr">
              <a:spcBef>
                <a:spcPct val="50000"/>
              </a:spcBef>
            </a:pPr>
            <a:r>
              <a:rPr lang="en-US" sz="2000" b="1" i="0" dirty="0">
                <a:latin typeface="Times New Roman" pitchFamily="18" charset="0"/>
                <a:cs typeface="Times New Roman" pitchFamily="18" charset="0"/>
              </a:rPr>
              <a:t>Satisfactions of boundary conditions  for different removals of auxiliary sources </a:t>
            </a:r>
          </a:p>
        </p:txBody>
      </p:sp>
      <p:grpSp>
        <p:nvGrpSpPr>
          <p:cNvPr id="2" name="Group 3"/>
          <p:cNvGrpSpPr>
            <a:grpSpLocks/>
          </p:cNvGrpSpPr>
          <p:nvPr/>
        </p:nvGrpSpPr>
        <p:grpSpPr bwMode="auto">
          <a:xfrm>
            <a:off x="152400" y="1981200"/>
            <a:ext cx="8713788" cy="2886075"/>
            <a:chOff x="113" y="1389"/>
            <a:chExt cx="5489" cy="1818"/>
          </a:xfrm>
        </p:grpSpPr>
        <p:pic>
          <p:nvPicPr>
            <p:cNvPr id="172036" name="Picture 4"/>
            <p:cNvPicPr>
              <a:picLocks noChangeAspect="1" noChangeArrowheads="1"/>
            </p:cNvPicPr>
            <p:nvPr/>
          </p:nvPicPr>
          <p:blipFill>
            <a:blip r:embed="rId2" cstate="print"/>
            <a:srcRect/>
            <a:stretch>
              <a:fillRect/>
            </a:stretch>
          </p:blipFill>
          <p:spPr bwMode="auto">
            <a:xfrm>
              <a:off x="113" y="1482"/>
              <a:ext cx="3451" cy="1631"/>
            </a:xfrm>
            <a:prstGeom prst="rect">
              <a:avLst/>
            </a:prstGeom>
            <a:noFill/>
            <a:ln w="9525">
              <a:noFill/>
              <a:miter lim="800000"/>
              <a:headEnd/>
              <a:tailEnd/>
            </a:ln>
          </p:spPr>
        </p:pic>
        <p:grpSp>
          <p:nvGrpSpPr>
            <p:cNvPr id="3" name="Group 5"/>
            <p:cNvGrpSpPr>
              <a:grpSpLocks noChangeAspect="1"/>
            </p:cNvGrpSpPr>
            <p:nvPr/>
          </p:nvGrpSpPr>
          <p:grpSpPr bwMode="auto">
            <a:xfrm>
              <a:off x="3906" y="1434"/>
              <a:ext cx="1696" cy="1361"/>
              <a:chOff x="2160" y="926"/>
              <a:chExt cx="3532" cy="2834"/>
            </a:xfrm>
          </p:grpSpPr>
          <p:grpSp>
            <p:nvGrpSpPr>
              <p:cNvPr id="4" name="Group 6"/>
              <p:cNvGrpSpPr>
                <a:grpSpLocks noChangeAspect="1"/>
              </p:cNvGrpSpPr>
              <p:nvPr/>
            </p:nvGrpSpPr>
            <p:grpSpPr bwMode="auto">
              <a:xfrm>
                <a:off x="2631" y="926"/>
                <a:ext cx="3061" cy="2834"/>
                <a:chOff x="1800" y="72"/>
                <a:chExt cx="5585" cy="5171"/>
              </a:xfrm>
            </p:grpSpPr>
            <p:pic>
              <p:nvPicPr>
                <p:cNvPr id="172039" name="Picture 7"/>
                <p:cNvPicPr>
                  <a:picLocks noChangeAspect="1" noChangeArrowheads="1"/>
                </p:cNvPicPr>
                <p:nvPr/>
              </p:nvPicPr>
              <p:blipFill>
                <a:blip r:embed="rId3" cstate="print"/>
                <a:srcRect/>
                <a:stretch>
                  <a:fillRect/>
                </a:stretch>
              </p:blipFill>
              <p:spPr bwMode="auto">
                <a:xfrm>
                  <a:off x="1800" y="72"/>
                  <a:ext cx="5585" cy="5171"/>
                </a:xfrm>
                <a:prstGeom prst="rect">
                  <a:avLst/>
                </a:prstGeom>
                <a:noFill/>
                <a:ln w="9525">
                  <a:noFill/>
                  <a:miter lim="800000"/>
                  <a:headEnd/>
                  <a:tailEnd/>
                </a:ln>
              </p:spPr>
            </p:pic>
            <p:sp>
              <p:nvSpPr>
                <p:cNvPr id="172040" name="Freeform 8"/>
                <p:cNvSpPr>
                  <a:spLocks noChangeAspect="1"/>
                </p:cNvSpPr>
                <p:nvPr/>
              </p:nvSpPr>
              <p:spPr bwMode="auto">
                <a:xfrm>
                  <a:off x="3238" y="1414"/>
                  <a:ext cx="1387" cy="3327"/>
                </a:xfrm>
                <a:custGeom>
                  <a:avLst/>
                  <a:gdLst/>
                  <a:ahLst/>
                  <a:cxnLst>
                    <a:cxn ang="0">
                      <a:pos x="1387" y="0"/>
                    </a:cxn>
                    <a:cxn ang="0">
                      <a:pos x="940" y="163"/>
                    </a:cxn>
                    <a:cxn ang="0">
                      <a:pos x="591" y="425"/>
                    </a:cxn>
                    <a:cxn ang="0">
                      <a:pos x="286" y="753"/>
                    </a:cxn>
                    <a:cxn ang="0">
                      <a:pos x="111" y="1091"/>
                    </a:cxn>
                    <a:cxn ang="0">
                      <a:pos x="24" y="1473"/>
                    </a:cxn>
                    <a:cxn ang="0">
                      <a:pos x="2" y="1822"/>
                    </a:cxn>
                    <a:cxn ang="0">
                      <a:pos x="24" y="2193"/>
                    </a:cxn>
                    <a:cxn ang="0">
                      <a:pos x="144" y="2596"/>
                    </a:cxn>
                    <a:cxn ang="0">
                      <a:pos x="395" y="2945"/>
                    </a:cxn>
                    <a:cxn ang="0">
                      <a:pos x="755" y="3174"/>
                    </a:cxn>
                    <a:cxn ang="0">
                      <a:pos x="1355" y="3327"/>
                    </a:cxn>
                  </a:cxnLst>
                  <a:rect l="0" t="0" r="r" b="b"/>
                  <a:pathLst>
                    <a:path w="1387" h="3327">
                      <a:moveTo>
                        <a:pt x="1387" y="0"/>
                      </a:moveTo>
                      <a:cubicBezTo>
                        <a:pt x="1313" y="27"/>
                        <a:pt x="1073" y="92"/>
                        <a:pt x="940" y="163"/>
                      </a:cubicBezTo>
                      <a:cubicBezTo>
                        <a:pt x="807" y="234"/>
                        <a:pt x="700" y="327"/>
                        <a:pt x="591" y="425"/>
                      </a:cubicBezTo>
                      <a:cubicBezTo>
                        <a:pt x="482" y="523"/>
                        <a:pt x="366" y="642"/>
                        <a:pt x="286" y="753"/>
                      </a:cubicBezTo>
                      <a:cubicBezTo>
                        <a:pt x="206" y="864"/>
                        <a:pt x="155" y="971"/>
                        <a:pt x="111" y="1091"/>
                      </a:cubicBezTo>
                      <a:cubicBezTo>
                        <a:pt x="67" y="1211"/>
                        <a:pt x="42" y="1351"/>
                        <a:pt x="24" y="1473"/>
                      </a:cubicBezTo>
                      <a:cubicBezTo>
                        <a:pt x="6" y="1595"/>
                        <a:pt x="2" y="1702"/>
                        <a:pt x="2" y="1822"/>
                      </a:cubicBezTo>
                      <a:cubicBezTo>
                        <a:pt x="2" y="1942"/>
                        <a:pt x="0" y="2064"/>
                        <a:pt x="24" y="2193"/>
                      </a:cubicBezTo>
                      <a:cubicBezTo>
                        <a:pt x="48" y="2322"/>
                        <a:pt x="82" y="2471"/>
                        <a:pt x="144" y="2596"/>
                      </a:cubicBezTo>
                      <a:cubicBezTo>
                        <a:pt x="206" y="2721"/>
                        <a:pt x="293" y="2849"/>
                        <a:pt x="395" y="2945"/>
                      </a:cubicBezTo>
                      <a:cubicBezTo>
                        <a:pt x="497" y="3041"/>
                        <a:pt x="595" y="3110"/>
                        <a:pt x="755" y="3174"/>
                      </a:cubicBezTo>
                      <a:cubicBezTo>
                        <a:pt x="915" y="3238"/>
                        <a:pt x="1230" y="3295"/>
                        <a:pt x="1355" y="3327"/>
                      </a:cubicBezTo>
                    </a:path>
                  </a:pathLst>
                </a:custGeom>
                <a:noFill/>
                <a:ln w="28575" cap="flat" cmpd="sng">
                  <a:solidFill>
                    <a:srgbClr val="000000"/>
                  </a:solidFill>
                  <a:prstDash val="sysDot"/>
                  <a:round/>
                  <a:headEnd/>
                  <a:tailEnd/>
                </a:ln>
              </p:spPr>
              <p:txBody>
                <a:bodyPr/>
                <a:lstStyle/>
                <a:p>
                  <a:endParaRPr lang="en-US"/>
                </a:p>
              </p:txBody>
            </p:sp>
          </p:grpSp>
          <p:sp>
            <p:nvSpPr>
              <p:cNvPr id="172041" name="AutoShape 9"/>
              <p:cNvSpPr>
                <a:spLocks noChangeAspect="1" noChangeArrowheads="1"/>
              </p:cNvSpPr>
              <p:nvPr/>
            </p:nvSpPr>
            <p:spPr bwMode="auto">
              <a:xfrm>
                <a:off x="2160" y="1152"/>
                <a:ext cx="1715" cy="444"/>
              </a:xfrm>
              <a:prstGeom prst="wedgeRectCallout">
                <a:avLst>
                  <a:gd name="adj1" fmla="val 43352"/>
                  <a:gd name="adj2" fmla="val 114190"/>
                </a:avLst>
              </a:prstGeom>
              <a:noFill/>
              <a:ln w="9525">
                <a:solidFill>
                  <a:srgbClr val="000000"/>
                </a:solidFill>
                <a:miter lim="800000"/>
                <a:headEnd/>
                <a:tailEnd/>
              </a:ln>
            </p:spPr>
            <p:txBody>
              <a:bodyPr/>
              <a:lstStyle/>
              <a:p>
                <a:r>
                  <a:rPr lang="en-US" sz="1100" i="0"/>
                  <a:t>Control points</a:t>
                </a:r>
              </a:p>
              <a:p>
                <a:endParaRPr lang="en-US" i="0"/>
              </a:p>
            </p:txBody>
          </p:sp>
        </p:grpSp>
        <p:sp>
          <p:nvSpPr>
            <p:cNvPr id="172042" name="Text Box 10"/>
            <p:cNvSpPr txBox="1">
              <a:spLocks noChangeArrowheads="1"/>
            </p:cNvSpPr>
            <p:nvPr/>
          </p:nvSpPr>
          <p:spPr bwMode="auto">
            <a:xfrm>
              <a:off x="3969" y="2976"/>
              <a:ext cx="1633" cy="231"/>
            </a:xfrm>
            <a:prstGeom prst="rect">
              <a:avLst/>
            </a:prstGeom>
            <a:noFill/>
            <a:ln w="9525">
              <a:noFill/>
              <a:miter lim="800000"/>
              <a:headEnd/>
              <a:tailEnd/>
            </a:ln>
            <a:effectLst/>
          </p:spPr>
          <p:txBody>
            <a:bodyPr>
              <a:spAutoFit/>
            </a:bodyPr>
            <a:lstStyle/>
            <a:p>
              <a:pPr>
                <a:spcBef>
                  <a:spcPct val="50000"/>
                </a:spcBef>
              </a:pPr>
              <a:r>
                <a:rPr lang="en-US" i="0"/>
                <a:t>Radius of Sphere is 1m</a:t>
              </a:r>
            </a:p>
          </p:txBody>
        </p:sp>
        <p:sp>
          <p:nvSpPr>
            <p:cNvPr id="172043" name="AutoShape 11"/>
            <p:cNvSpPr>
              <a:spLocks noChangeArrowheads="1"/>
            </p:cNvSpPr>
            <p:nvPr/>
          </p:nvSpPr>
          <p:spPr bwMode="auto">
            <a:xfrm>
              <a:off x="2744" y="1389"/>
              <a:ext cx="1089" cy="209"/>
            </a:xfrm>
            <a:prstGeom prst="wedgeRectCallout">
              <a:avLst>
                <a:gd name="adj1" fmla="val -47611"/>
                <a:gd name="adj2" fmla="val 95454"/>
              </a:avLst>
            </a:prstGeom>
            <a:noFill/>
            <a:ln w="9525">
              <a:solidFill>
                <a:schemeClr val="tx1"/>
              </a:solidFill>
              <a:miter lim="800000"/>
              <a:headEnd/>
              <a:tailEnd/>
            </a:ln>
            <a:effectLst/>
          </p:spPr>
          <p:txBody>
            <a:bodyPr/>
            <a:lstStyle/>
            <a:p>
              <a:pPr>
                <a:spcBef>
                  <a:spcPct val="50000"/>
                </a:spcBef>
              </a:pPr>
              <a:r>
                <a:rPr lang="en-US" sz="1400" i="0"/>
                <a:t>Distance = 0.1m</a:t>
              </a:r>
            </a:p>
            <a:p>
              <a:pPr algn="ctr"/>
              <a:endParaRPr lang="en-US" i="0"/>
            </a:p>
          </p:txBody>
        </p:sp>
        <p:sp>
          <p:nvSpPr>
            <p:cNvPr id="172044" name="AutoShape 12"/>
            <p:cNvSpPr>
              <a:spLocks noChangeArrowheads="1"/>
            </p:cNvSpPr>
            <p:nvPr/>
          </p:nvSpPr>
          <p:spPr bwMode="auto">
            <a:xfrm>
              <a:off x="3016" y="1843"/>
              <a:ext cx="1089" cy="209"/>
            </a:xfrm>
            <a:prstGeom prst="wedgeRectCallout">
              <a:avLst>
                <a:gd name="adj1" fmla="val -56611"/>
                <a:gd name="adj2" fmla="val 269139"/>
              </a:avLst>
            </a:prstGeom>
            <a:noFill/>
            <a:ln w="9525">
              <a:solidFill>
                <a:schemeClr val="tx1"/>
              </a:solidFill>
              <a:miter lim="800000"/>
              <a:headEnd/>
              <a:tailEnd/>
            </a:ln>
            <a:effectLst/>
          </p:spPr>
          <p:txBody>
            <a:bodyPr/>
            <a:lstStyle/>
            <a:p>
              <a:pPr>
                <a:spcBef>
                  <a:spcPct val="50000"/>
                </a:spcBef>
              </a:pPr>
              <a:r>
                <a:rPr lang="en-US" sz="1400" i="0"/>
                <a:t>Distance = 0.12m</a:t>
              </a:r>
            </a:p>
            <a:p>
              <a:pPr algn="ctr"/>
              <a:endParaRPr lang="en-US" i="0"/>
            </a:p>
          </p:txBody>
        </p:sp>
        <p:sp>
          <p:nvSpPr>
            <p:cNvPr id="172045" name="AutoShape 13"/>
            <p:cNvSpPr>
              <a:spLocks noChangeArrowheads="1"/>
            </p:cNvSpPr>
            <p:nvPr/>
          </p:nvSpPr>
          <p:spPr bwMode="auto">
            <a:xfrm>
              <a:off x="3207" y="2287"/>
              <a:ext cx="1125" cy="209"/>
            </a:xfrm>
            <a:prstGeom prst="wedgeRectCallout">
              <a:avLst>
                <a:gd name="adj1" fmla="val -74088"/>
                <a:gd name="adj2" fmla="val 227991"/>
              </a:avLst>
            </a:prstGeom>
            <a:noFill/>
            <a:ln w="9525">
              <a:solidFill>
                <a:schemeClr val="tx1"/>
              </a:solidFill>
              <a:miter lim="800000"/>
              <a:headEnd/>
              <a:tailEnd/>
            </a:ln>
            <a:effectLst/>
          </p:spPr>
          <p:txBody>
            <a:bodyPr/>
            <a:lstStyle/>
            <a:p>
              <a:pPr>
                <a:spcBef>
                  <a:spcPct val="50000"/>
                </a:spcBef>
              </a:pPr>
              <a:r>
                <a:rPr lang="en-US" sz="1400" i="0"/>
                <a:t>Distance = 0.15m</a:t>
              </a:r>
            </a:p>
            <a:p>
              <a:pPr algn="ctr"/>
              <a:endParaRPr lang="en-US" i="0"/>
            </a:p>
          </p:txBody>
        </p:sp>
        <p:sp>
          <p:nvSpPr>
            <p:cNvPr id="172046" name="AutoShape 14"/>
            <p:cNvSpPr>
              <a:spLocks noChangeArrowheads="1"/>
            </p:cNvSpPr>
            <p:nvPr/>
          </p:nvSpPr>
          <p:spPr bwMode="auto">
            <a:xfrm>
              <a:off x="3388" y="2659"/>
              <a:ext cx="989" cy="209"/>
            </a:xfrm>
            <a:prstGeom prst="wedgeRectCallout">
              <a:avLst>
                <a:gd name="adj1" fmla="val -94491"/>
                <a:gd name="adj2" fmla="val 119856"/>
              </a:avLst>
            </a:prstGeom>
            <a:noFill/>
            <a:ln w="9525">
              <a:solidFill>
                <a:schemeClr val="tx1"/>
              </a:solidFill>
              <a:miter lim="800000"/>
              <a:headEnd/>
              <a:tailEnd/>
            </a:ln>
            <a:effectLst/>
          </p:spPr>
          <p:txBody>
            <a:bodyPr/>
            <a:lstStyle/>
            <a:p>
              <a:pPr>
                <a:spcBef>
                  <a:spcPct val="50000"/>
                </a:spcBef>
              </a:pPr>
              <a:r>
                <a:rPr lang="en-US" sz="1400" i="0"/>
                <a:t>Distance = 0.4m</a:t>
              </a:r>
            </a:p>
            <a:p>
              <a:pPr algn="ctr"/>
              <a:endParaRPr lang="en-US" i="0"/>
            </a:p>
          </p:txBody>
        </p:sp>
      </p:grpSp>
      <p:sp>
        <p:nvSpPr>
          <p:cNvPr id="172047" name="Text Box 15"/>
          <p:cNvSpPr txBox="1">
            <a:spLocks noChangeArrowheads="1"/>
          </p:cNvSpPr>
          <p:nvPr/>
        </p:nvSpPr>
        <p:spPr bwMode="auto">
          <a:xfrm>
            <a:off x="0" y="5105400"/>
            <a:ext cx="8763000" cy="779463"/>
          </a:xfrm>
          <a:prstGeom prst="rect">
            <a:avLst/>
          </a:prstGeom>
          <a:noFill/>
          <a:ln w="9525">
            <a:noFill/>
            <a:miter lim="800000"/>
            <a:headEnd/>
            <a:tailEnd/>
          </a:ln>
          <a:effectLst/>
        </p:spPr>
        <p:txBody>
          <a:bodyPr>
            <a:spAutoFit/>
          </a:bodyPr>
          <a:lstStyle/>
          <a:p>
            <a:pPr algn="ctr">
              <a:spcBef>
                <a:spcPct val="50000"/>
              </a:spcBef>
            </a:pPr>
            <a:r>
              <a:rPr lang="en-US" i="0"/>
              <a:t>Incident field is dipole. Position= ( 0, 0, 20); Polarization = (0, 1, 0) ;</a:t>
            </a:r>
          </a:p>
          <a:p>
            <a:pPr algn="ctr">
              <a:spcBef>
                <a:spcPct val="50000"/>
              </a:spcBef>
            </a:pPr>
            <a:r>
              <a:rPr lang="en-US">
                <a:solidFill>
                  <a:srgbClr val="FF0000"/>
                </a:solidFill>
              </a:rPr>
              <a:t>AS Remove makes SF more smooth on the surface and  better satisfaction of BC </a:t>
            </a:r>
            <a:endParaRPr lang="ru-RU">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5791200"/>
            <a:ext cx="8610600" cy="701675"/>
          </a:xfrm>
          <a:prstGeom prst="rect">
            <a:avLst/>
          </a:prstGeom>
          <a:noFill/>
          <a:ln w="9525">
            <a:noFill/>
            <a:miter lim="800000"/>
            <a:headEnd/>
            <a:tailEnd/>
          </a:ln>
          <a:effectLst/>
        </p:spPr>
        <p:txBody>
          <a:bodyPr>
            <a:spAutoFit/>
          </a:bodyPr>
          <a:lstStyle/>
          <a:p>
            <a:pPr algn="just" eaLnBrk="0" hangingPunct="0"/>
            <a:r>
              <a:rPr lang="en-US" sz="2000" i="0" dirty="0">
                <a:latin typeface="Times New Roman" pitchFamily="18" charset="0"/>
              </a:rPr>
              <a:t>Dependence of the necessary number of terms AS on the relative distance between the auxiliary and boundary surfaces for different </a:t>
            </a:r>
            <a:r>
              <a:rPr lang="en-US" sz="2000" i="0" dirty="0" smtClean="0">
                <a:latin typeface="Times New Roman" pitchFamily="18" charset="0"/>
              </a:rPr>
              <a:t>precissions </a:t>
            </a:r>
            <a:r>
              <a:rPr lang="en-US" sz="2000" i="0" dirty="0">
                <a:latin typeface="Times New Roman" pitchFamily="18" charset="0"/>
              </a:rPr>
              <a:t>of the solution.</a:t>
            </a:r>
          </a:p>
        </p:txBody>
      </p:sp>
      <p:pic>
        <p:nvPicPr>
          <p:cNvPr id="16387" name="Picture 3" descr="Graphic1"/>
          <p:cNvPicPr>
            <a:picLocks noChangeAspect="1" noChangeArrowheads="1"/>
          </p:cNvPicPr>
          <p:nvPr/>
        </p:nvPicPr>
        <p:blipFill>
          <a:blip r:embed="rId2" cstate="print"/>
          <a:srcRect/>
          <a:stretch>
            <a:fillRect/>
          </a:stretch>
        </p:blipFill>
        <p:spPr bwMode="auto">
          <a:xfrm>
            <a:off x="2438400" y="1143000"/>
            <a:ext cx="4057650" cy="4648200"/>
          </a:xfrm>
          <a:prstGeom prst="rect">
            <a:avLst/>
          </a:prstGeom>
          <a:noFill/>
        </p:spPr>
      </p:pic>
      <p:sp>
        <p:nvSpPr>
          <p:cNvPr id="16388" name="Text Box 4"/>
          <p:cNvSpPr txBox="1">
            <a:spLocks noChangeArrowheads="1"/>
          </p:cNvSpPr>
          <p:nvPr/>
        </p:nvSpPr>
        <p:spPr bwMode="auto">
          <a:xfrm>
            <a:off x="228600" y="685800"/>
            <a:ext cx="86868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1" i="0">
                <a:solidFill>
                  <a:srgbClr val="FF0000"/>
                </a:solidFill>
                <a:latin typeface="Times New Roman" pitchFamily="18" charset="0"/>
              </a:rPr>
              <a:t>Advantage 1</a:t>
            </a:r>
            <a:r>
              <a:rPr lang="en-US" sz="2400" b="1" i="0">
                <a:latin typeface="Times New Roman" pitchFamily="18" charset="0"/>
              </a:rPr>
              <a:t> of the Method of Auxiliary Sources (MAS)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457200" y="1219200"/>
          <a:ext cx="1852613" cy="2133600"/>
        </p:xfrm>
        <a:graphic>
          <a:graphicData uri="http://schemas.openxmlformats.org/presentationml/2006/ole">
            <p:oleObj spid="_x0000_s5122" name="Designer 4.0 Drawing" r:id="rId3" imgW="2980080" imgH="3431520" progId="">
              <p:embed/>
            </p:oleObj>
          </a:graphicData>
        </a:graphic>
      </p:graphicFrame>
      <p:graphicFrame>
        <p:nvGraphicFramePr>
          <p:cNvPr id="15363" name="Object 3"/>
          <p:cNvGraphicFramePr>
            <a:graphicFrameLocks noChangeAspect="1"/>
          </p:cNvGraphicFramePr>
          <p:nvPr/>
        </p:nvGraphicFramePr>
        <p:xfrm>
          <a:off x="2938463" y="1219200"/>
          <a:ext cx="5672137" cy="2828925"/>
        </p:xfrm>
        <a:graphic>
          <a:graphicData uri="http://schemas.openxmlformats.org/presentationml/2006/ole">
            <p:oleObj spid="_x0000_s5123" name="Document" r:id="rId4" imgW="6774120" imgH="3386160" progId="Word.Document.8">
              <p:embed/>
            </p:oleObj>
          </a:graphicData>
        </a:graphic>
      </p:graphicFrame>
      <p:graphicFrame>
        <p:nvGraphicFramePr>
          <p:cNvPr id="15364" name="Object 4"/>
          <p:cNvGraphicFramePr>
            <a:graphicFrameLocks noChangeAspect="1"/>
          </p:cNvGraphicFramePr>
          <p:nvPr/>
        </p:nvGraphicFramePr>
        <p:xfrm>
          <a:off x="2984500" y="3886200"/>
          <a:ext cx="6159500" cy="2108200"/>
        </p:xfrm>
        <a:graphic>
          <a:graphicData uri="http://schemas.openxmlformats.org/presentationml/2006/ole">
            <p:oleObj spid="_x0000_s5124" name="Document" r:id="rId5" imgW="6512871" imgH="2673763" progId="Word.Document.8">
              <p:embed/>
            </p:oleObj>
          </a:graphicData>
        </a:graphic>
      </p:graphicFrame>
      <p:graphicFrame>
        <p:nvGraphicFramePr>
          <p:cNvPr id="15365" name="Object 5"/>
          <p:cNvGraphicFramePr>
            <a:graphicFrameLocks noChangeAspect="1"/>
          </p:cNvGraphicFramePr>
          <p:nvPr/>
        </p:nvGraphicFramePr>
        <p:xfrm>
          <a:off x="533400" y="3810000"/>
          <a:ext cx="1920875" cy="2743200"/>
        </p:xfrm>
        <a:graphic>
          <a:graphicData uri="http://schemas.openxmlformats.org/presentationml/2006/ole">
            <p:oleObj spid="_x0000_s5125" r:id="rId6" imgW="2414160" imgH="3449520" progId="">
              <p:embed/>
            </p:oleObj>
          </a:graphicData>
        </a:graphic>
      </p:graphicFrame>
      <p:sp>
        <p:nvSpPr>
          <p:cNvPr id="15366" name="Text Box 6"/>
          <p:cNvSpPr txBox="1">
            <a:spLocks noChangeArrowheads="1"/>
          </p:cNvSpPr>
          <p:nvPr/>
        </p:nvSpPr>
        <p:spPr bwMode="auto">
          <a:xfrm>
            <a:off x="457200" y="6400800"/>
            <a:ext cx="2286000" cy="338554"/>
          </a:xfrm>
          <a:prstGeom prst="rect">
            <a:avLst/>
          </a:prstGeom>
          <a:noFill/>
          <a:ln w="9525">
            <a:noFill/>
            <a:miter lim="800000"/>
            <a:headEnd/>
            <a:tailEnd/>
          </a:ln>
          <a:effectLst/>
        </p:spPr>
        <p:txBody>
          <a:bodyPr>
            <a:spAutoFit/>
          </a:bodyPr>
          <a:lstStyle/>
          <a:p>
            <a:pPr algn="ctr" eaLnBrk="0" hangingPunct="0">
              <a:spcBef>
                <a:spcPts val="600"/>
              </a:spcBef>
              <a:spcAft>
                <a:spcPts val="600"/>
              </a:spcAft>
            </a:pPr>
            <a:r>
              <a:rPr lang="en-US" sz="1600" i="0" dirty="0">
                <a:latin typeface="Times New Roman" pitchFamily="18" charset="0"/>
              </a:rPr>
              <a:t>Dielectric </a:t>
            </a:r>
            <a:r>
              <a:rPr lang="en-US" sz="1600" i="0" dirty="0" smtClean="0">
                <a:latin typeface="Times New Roman" pitchFamily="18" charset="0"/>
              </a:rPr>
              <a:t>scatterer</a:t>
            </a:r>
            <a:endParaRPr lang="en-US" sz="1600" i="0" dirty="0">
              <a:latin typeface="Comic Sans MS" pitchFamily="66" charset="0"/>
            </a:endParaRPr>
          </a:p>
        </p:txBody>
      </p:sp>
      <p:sp>
        <p:nvSpPr>
          <p:cNvPr id="15367" name="Text Box 7"/>
          <p:cNvSpPr txBox="1">
            <a:spLocks noChangeArrowheads="1"/>
          </p:cNvSpPr>
          <p:nvPr/>
        </p:nvSpPr>
        <p:spPr bwMode="auto">
          <a:xfrm>
            <a:off x="457200" y="3352800"/>
            <a:ext cx="2286000" cy="338554"/>
          </a:xfrm>
          <a:prstGeom prst="rect">
            <a:avLst/>
          </a:prstGeom>
          <a:noFill/>
          <a:ln w="9525">
            <a:noFill/>
            <a:miter lim="800000"/>
            <a:headEnd/>
            <a:tailEnd/>
          </a:ln>
          <a:effectLst/>
        </p:spPr>
        <p:txBody>
          <a:bodyPr>
            <a:spAutoFit/>
          </a:bodyPr>
          <a:lstStyle/>
          <a:p>
            <a:pPr algn="ctr" eaLnBrk="0" hangingPunct="0">
              <a:spcBef>
                <a:spcPts val="600"/>
              </a:spcBef>
              <a:spcAft>
                <a:spcPts val="600"/>
              </a:spcAft>
            </a:pPr>
            <a:r>
              <a:rPr lang="en-US" sz="1600" i="0" dirty="0">
                <a:latin typeface="Times New Roman" pitchFamily="18" charset="0"/>
              </a:rPr>
              <a:t>Metal </a:t>
            </a:r>
            <a:r>
              <a:rPr lang="en-US" sz="1600" i="0" dirty="0" smtClean="0">
                <a:latin typeface="Times New Roman" pitchFamily="18" charset="0"/>
              </a:rPr>
              <a:t>scattere</a:t>
            </a:r>
            <a:r>
              <a:rPr lang="en-US" sz="1600" dirty="0" smtClean="0">
                <a:latin typeface="Times New Roman" pitchFamily="18" charset="0"/>
              </a:rPr>
              <a:t>r</a:t>
            </a:r>
            <a:endParaRPr lang="en-US" sz="1600" i="0" dirty="0">
              <a:latin typeface="Comic Sans MS" pitchFamily="66" charset="0"/>
            </a:endParaRPr>
          </a:p>
        </p:txBody>
      </p:sp>
      <p:graphicFrame>
        <p:nvGraphicFramePr>
          <p:cNvPr id="15368" name="Object 8"/>
          <p:cNvGraphicFramePr>
            <a:graphicFrameLocks noChangeAspect="1"/>
          </p:cNvGraphicFramePr>
          <p:nvPr/>
        </p:nvGraphicFramePr>
        <p:xfrm>
          <a:off x="4343400" y="6022975"/>
          <a:ext cx="2819400" cy="835025"/>
        </p:xfrm>
        <a:graphic>
          <a:graphicData uri="http://schemas.openxmlformats.org/presentationml/2006/ole">
            <p:oleObj spid="_x0000_s5126" name="Document" r:id="rId7" imgW="1546920" imgH="457200" progId="Word.Document.8">
              <p:embed/>
            </p:oleObj>
          </a:graphicData>
        </a:graphic>
      </p:graphicFrame>
      <p:sp>
        <p:nvSpPr>
          <p:cNvPr id="15369" name="Text Box 9"/>
          <p:cNvSpPr txBox="1">
            <a:spLocks noChangeArrowheads="1"/>
          </p:cNvSpPr>
          <p:nvPr/>
        </p:nvSpPr>
        <p:spPr bwMode="auto">
          <a:xfrm>
            <a:off x="179512" y="404664"/>
            <a:ext cx="868680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1" i="0" dirty="0" smtClean="0">
                <a:latin typeface="Times New Roman" pitchFamily="18" charset="0"/>
              </a:rPr>
              <a:t>Summarize</a:t>
            </a:r>
            <a:endParaRPr lang="en-US" sz="2400" b="1" i="0" dirty="0">
              <a:latin typeface="Times New Roman" pitchFamily="18" charset="0"/>
            </a:endParaRPr>
          </a:p>
        </p:txBody>
      </p:sp>
      <p:grpSp>
        <p:nvGrpSpPr>
          <p:cNvPr id="2" name="Group 15"/>
          <p:cNvGrpSpPr>
            <a:grpSpLocks/>
          </p:cNvGrpSpPr>
          <p:nvPr/>
        </p:nvGrpSpPr>
        <p:grpSpPr bwMode="auto">
          <a:xfrm>
            <a:off x="533400" y="3903663"/>
            <a:ext cx="1927225" cy="2400300"/>
            <a:chOff x="336" y="2459"/>
            <a:chExt cx="1214" cy="1512"/>
          </a:xfrm>
        </p:grpSpPr>
        <p:sp>
          <p:nvSpPr>
            <p:cNvPr id="15376" name="Freeform 16"/>
            <p:cNvSpPr>
              <a:spLocks/>
            </p:cNvSpPr>
            <p:nvPr/>
          </p:nvSpPr>
          <p:spPr bwMode="auto">
            <a:xfrm>
              <a:off x="336" y="2459"/>
              <a:ext cx="1214" cy="1512"/>
            </a:xfrm>
            <a:custGeom>
              <a:avLst/>
              <a:gdLst/>
              <a:ahLst/>
              <a:cxnLst>
                <a:cxn ang="0">
                  <a:pos x="172" y="743"/>
                </a:cxn>
                <a:cxn ang="0">
                  <a:pos x="234" y="768"/>
                </a:cxn>
                <a:cxn ang="0">
                  <a:pos x="283" y="794"/>
                </a:cxn>
                <a:cxn ang="0">
                  <a:pos x="324" y="825"/>
                </a:cxn>
                <a:cxn ang="0">
                  <a:pos x="370" y="877"/>
                </a:cxn>
                <a:cxn ang="0">
                  <a:pos x="411" y="956"/>
                </a:cxn>
                <a:cxn ang="0">
                  <a:pos x="440" y="1046"/>
                </a:cxn>
                <a:cxn ang="0">
                  <a:pos x="472" y="1145"/>
                </a:cxn>
                <a:cxn ang="0">
                  <a:pos x="517" y="1253"/>
                </a:cxn>
                <a:cxn ang="0">
                  <a:pos x="566" y="1337"/>
                </a:cxn>
                <a:cxn ang="0">
                  <a:pos x="611" y="1395"/>
                </a:cxn>
                <a:cxn ang="0">
                  <a:pos x="663" y="1452"/>
                </a:cxn>
                <a:cxn ang="0">
                  <a:pos x="718" y="1490"/>
                </a:cxn>
                <a:cxn ang="0">
                  <a:pos x="771" y="1509"/>
                </a:cxn>
                <a:cxn ang="0">
                  <a:pos x="824" y="1510"/>
                </a:cxn>
                <a:cxn ang="0">
                  <a:pos x="875" y="1497"/>
                </a:cxn>
                <a:cxn ang="0">
                  <a:pos x="924" y="1468"/>
                </a:cxn>
                <a:cxn ang="0">
                  <a:pos x="971" y="1429"/>
                </a:cxn>
                <a:cxn ang="0">
                  <a:pos x="1015" y="1377"/>
                </a:cxn>
                <a:cxn ang="0">
                  <a:pos x="1055" y="1317"/>
                </a:cxn>
                <a:cxn ang="0">
                  <a:pos x="1110" y="1212"/>
                </a:cxn>
                <a:cxn ang="0">
                  <a:pos x="1168" y="1057"/>
                </a:cxn>
                <a:cxn ang="0">
                  <a:pos x="1203" y="893"/>
                </a:cxn>
                <a:cxn ang="0">
                  <a:pos x="1214" y="775"/>
                </a:cxn>
                <a:cxn ang="0">
                  <a:pos x="1210" y="662"/>
                </a:cxn>
                <a:cxn ang="0">
                  <a:pos x="1180" y="512"/>
                </a:cxn>
                <a:cxn ang="0">
                  <a:pos x="1128" y="369"/>
                </a:cxn>
                <a:cxn ang="0">
                  <a:pos x="1058" y="239"/>
                </a:cxn>
                <a:cxn ang="0">
                  <a:pos x="971" y="132"/>
                </a:cxn>
                <a:cxn ang="0">
                  <a:pos x="924" y="87"/>
                </a:cxn>
                <a:cxn ang="0">
                  <a:pos x="873" y="51"/>
                </a:cxn>
                <a:cxn ang="0">
                  <a:pos x="820" y="24"/>
                </a:cxn>
                <a:cxn ang="0">
                  <a:pos x="765" y="6"/>
                </a:cxn>
                <a:cxn ang="0">
                  <a:pos x="711" y="0"/>
                </a:cxn>
                <a:cxn ang="0">
                  <a:pos x="653" y="5"/>
                </a:cxn>
                <a:cxn ang="0">
                  <a:pos x="597" y="21"/>
                </a:cxn>
                <a:cxn ang="0">
                  <a:pos x="538" y="49"/>
                </a:cxn>
                <a:cxn ang="0">
                  <a:pos x="408" y="125"/>
                </a:cxn>
                <a:cxn ang="0">
                  <a:pos x="276" y="222"/>
                </a:cxn>
                <a:cxn ang="0">
                  <a:pos x="157" y="329"/>
                </a:cxn>
                <a:cxn ang="0">
                  <a:pos x="83" y="414"/>
                </a:cxn>
                <a:cxn ang="0">
                  <a:pos x="45" y="468"/>
                </a:cxn>
                <a:cxn ang="0">
                  <a:pos x="17" y="521"/>
                </a:cxn>
                <a:cxn ang="0">
                  <a:pos x="1" y="572"/>
                </a:cxn>
                <a:cxn ang="0">
                  <a:pos x="1" y="618"/>
                </a:cxn>
                <a:cxn ang="0">
                  <a:pos x="17" y="660"/>
                </a:cxn>
                <a:cxn ang="0">
                  <a:pos x="50" y="694"/>
                </a:cxn>
                <a:cxn ang="0">
                  <a:pos x="104" y="723"/>
                </a:cxn>
              </a:cxnLst>
              <a:rect l="0" t="0" r="r" b="b"/>
              <a:pathLst>
                <a:path w="1214" h="1512">
                  <a:moveTo>
                    <a:pt x="137" y="734"/>
                  </a:moveTo>
                  <a:lnTo>
                    <a:pt x="172" y="743"/>
                  </a:lnTo>
                  <a:lnTo>
                    <a:pt x="205" y="756"/>
                  </a:lnTo>
                  <a:lnTo>
                    <a:pt x="234" y="768"/>
                  </a:lnTo>
                  <a:lnTo>
                    <a:pt x="261" y="780"/>
                  </a:lnTo>
                  <a:lnTo>
                    <a:pt x="283" y="794"/>
                  </a:lnTo>
                  <a:lnTo>
                    <a:pt x="306" y="809"/>
                  </a:lnTo>
                  <a:lnTo>
                    <a:pt x="324" y="825"/>
                  </a:lnTo>
                  <a:lnTo>
                    <a:pt x="341" y="842"/>
                  </a:lnTo>
                  <a:lnTo>
                    <a:pt x="370" y="877"/>
                  </a:lnTo>
                  <a:lnTo>
                    <a:pt x="392" y="915"/>
                  </a:lnTo>
                  <a:lnTo>
                    <a:pt x="411" y="956"/>
                  </a:lnTo>
                  <a:lnTo>
                    <a:pt x="426" y="1000"/>
                  </a:lnTo>
                  <a:lnTo>
                    <a:pt x="440" y="1046"/>
                  </a:lnTo>
                  <a:lnTo>
                    <a:pt x="456" y="1095"/>
                  </a:lnTo>
                  <a:lnTo>
                    <a:pt x="472" y="1145"/>
                  </a:lnTo>
                  <a:lnTo>
                    <a:pt x="492" y="1199"/>
                  </a:lnTo>
                  <a:lnTo>
                    <a:pt x="517" y="1253"/>
                  </a:lnTo>
                  <a:lnTo>
                    <a:pt x="548" y="1309"/>
                  </a:lnTo>
                  <a:lnTo>
                    <a:pt x="566" y="1337"/>
                  </a:lnTo>
                  <a:lnTo>
                    <a:pt x="587" y="1366"/>
                  </a:lnTo>
                  <a:lnTo>
                    <a:pt x="611" y="1395"/>
                  </a:lnTo>
                  <a:lnTo>
                    <a:pt x="636" y="1425"/>
                  </a:lnTo>
                  <a:lnTo>
                    <a:pt x="663" y="1452"/>
                  </a:lnTo>
                  <a:lnTo>
                    <a:pt x="691" y="1472"/>
                  </a:lnTo>
                  <a:lnTo>
                    <a:pt x="718" y="1490"/>
                  </a:lnTo>
                  <a:lnTo>
                    <a:pt x="744" y="1501"/>
                  </a:lnTo>
                  <a:lnTo>
                    <a:pt x="771" y="1509"/>
                  </a:lnTo>
                  <a:lnTo>
                    <a:pt x="798" y="1512"/>
                  </a:lnTo>
                  <a:lnTo>
                    <a:pt x="824" y="1510"/>
                  </a:lnTo>
                  <a:lnTo>
                    <a:pt x="849" y="1505"/>
                  </a:lnTo>
                  <a:lnTo>
                    <a:pt x="875" y="1497"/>
                  </a:lnTo>
                  <a:lnTo>
                    <a:pt x="900" y="1485"/>
                  </a:lnTo>
                  <a:lnTo>
                    <a:pt x="924" y="1468"/>
                  </a:lnTo>
                  <a:lnTo>
                    <a:pt x="947" y="1451"/>
                  </a:lnTo>
                  <a:lnTo>
                    <a:pt x="971" y="1429"/>
                  </a:lnTo>
                  <a:lnTo>
                    <a:pt x="994" y="1404"/>
                  </a:lnTo>
                  <a:lnTo>
                    <a:pt x="1015" y="1377"/>
                  </a:lnTo>
                  <a:lnTo>
                    <a:pt x="1036" y="1348"/>
                  </a:lnTo>
                  <a:lnTo>
                    <a:pt x="1055" y="1317"/>
                  </a:lnTo>
                  <a:lnTo>
                    <a:pt x="1075" y="1283"/>
                  </a:lnTo>
                  <a:lnTo>
                    <a:pt x="1110" y="1212"/>
                  </a:lnTo>
                  <a:lnTo>
                    <a:pt x="1141" y="1136"/>
                  </a:lnTo>
                  <a:lnTo>
                    <a:pt x="1168" y="1057"/>
                  </a:lnTo>
                  <a:lnTo>
                    <a:pt x="1187" y="975"/>
                  </a:lnTo>
                  <a:lnTo>
                    <a:pt x="1203" y="893"/>
                  </a:lnTo>
                  <a:lnTo>
                    <a:pt x="1211" y="813"/>
                  </a:lnTo>
                  <a:lnTo>
                    <a:pt x="1214" y="775"/>
                  </a:lnTo>
                  <a:lnTo>
                    <a:pt x="1214" y="737"/>
                  </a:lnTo>
                  <a:lnTo>
                    <a:pt x="1210" y="662"/>
                  </a:lnTo>
                  <a:lnTo>
                    <a:pt x="1198" y="587"/>
                  </a:lnTo>
                  <a:lnTo>
                    <a:pt x="1180" y="512"/>
                  </a:lnTo>
                  <a:lnTo>
                    <a:pt x="1158" y="438"/>
                  </a:lnTo>
                  <a:lnTo>
                    <a:pt x="1128" y="369"/>
                  </a:lnTo>
                  <a:lnTo>
                    <a:pt x="1096" y="302"/>
                  </a:lnTo>
                  <a:lnTo>
                    <a:pt x="1058" y="239"/>
                  </a:lnTo>
                  <a:lnTo>
                    <a:pt x="1016" y="182"/>
                  </a:lnTo>
                  <a:lnTo>
                    <a:pt x="971" y="132"/>
                  </a:lnTo>
                  <a:lnTo>
                    <a:pt x="947" y="109"/>
                  </a:lnTo>
                  <a:lnTo>
                    <a:pt x="924" y="87"/>
                  </a:lnTo>
                  <a:lnTo>
                    <a:pt x="898" y="68"/>
                  </a:lnTo>
                  <a:lnTo>
                    <a:pt x="873" y="51"/>
                  </a:lnTo>
                  <a:lnTo>
                    <a:pt x="847" y="36"/>
                  </a:lnTo>
                  <a:lnTo>
                    <a:pt x="820" y="24"/>
                  </a:lnTo>
                  <a:lnTo>
                    <a:pt x="793" y="15"/>
                  </a:lnTo>
                  <a:lnTo>
                    <a:pt x="765" y="6"/>
                  </a:lnTo>
                  <a:lnTo>
                    <a:pt x="739" y="2"/>
                  </a:lnTo>
                  <a:lnTo>
                    <a:pt x="711" y="0"/>
                  </a:lnTo>
                  <a:lnTo>
                    <a:pt x="683" y="1"/>
                  </a:lnTo>
                  <a:lnTo>
                    <a:pt x="653" y="5"/>
                  </a:lnTo>
                  <a:lnTo>
                    <a:pt x="625" y="12"/>
                  </a:lnTo>
                  <a:lnTo>
                    <a:pt x="597" y="21"/>
                  </a:lnTo>
                  <a:lnTo>
                    <a:pt x="568" y="34"/>
                  </a:lnTo>
                  <a:lnTo>
                    <a:pt x="538" y="49"/>
                  </a:lnTo>
                  <a:lnTo>
                    <a:pt x="474" y="84"/>
                  </a:lnTo>
                  <a:lnTo>
                    <a:pt x="408" y="125"/>
                  </a:lnTo>
                  <a:lnTo>
                    <a:pt x="342" y="171"/>
                  </a:lnTo>
                  <a:lnTo>
                    <a:pt x="276" y="222"/>
                  </a:lnTo>
                  <a:lnTo>
                    <a:pt x="214" y="275"/>
                  </a:lnTo>
                  <a:lnTo>
                    <a:pt x="157" y="329"/>
                  </a:lnTo>
                  <a:lnTo>
                    <a:pt x="105" y="385"/>
                  </a:lnTo>
                  <a:lnTo>
                    <a:pt x="83" y="414"/>
                  </a:lnTo>
                  <a:lnTo>
                    <a:pt x="63" y="441"/>
                  </a:lnTo>
                  <a:lnTo>
                    <a:pt x="45" y="468"/>
                  </a:lnTo>
                  <a:lnTo>
                    <a:pt x="29" y="496"/>
                  </a:lnTo>
                  <a:lnTo>
                    <a:pt x="17" y="521"/>
                  </a:lnTo>
                  <a:lnTo>
                    <a:pt x="8" y="547"/>
                  </a:lnTo>
                  <a:lnTo>
                    <a:pt x="1" y="572"/>
                  </a:lnTo>
                  <a:lnTo>
                    <a:pt x="0" y="596"/>
                  </a:lnTo>
                  <a:lnTo>
                    <a:pt x="1" y="618"/>
                  </a:lnTo>
                  <a:lnTo>
                    <a:pt x="7" y="640"/>
                  </a:lnTo>
                  <a:lnTo>
                    <a:pt x="17" y="660"/>
                  </a:lnTo>
                  <a:lnTo>
                    <a:pt x="31" y="678"/>
                  </a:lnTo>
                  <a:lnTo>
                    <a:pt x="50" y="694"/>
                  </a:lnTo>
                  <a:lnTo>
                    <a:pt x="74" y="709"/>
                  </a:lnTo>
                  <a:lnTo>
                    <a:pt x="104" y="723"/>
                  </a:lnTo>
                  <a:lnTo>
                    <a:pt x="137" y="734"/>
                  </a:lnTo>
                  <a:close/>
                </a:path>
              </a:pathLst>
            </a:custGeom>
            <a:solidFill>
              <a:srgbClr val="FFFFFF"/>
            </a:solidFill>
            <a:ln w="9525" cap="flat">
              <a:solidFill>
                <a:schemeClr val="tx1"/>
              </a:solidFill>
              <a:prstDash val="dash"/>
              <a:round/>
              <a:headEnd/>
              <a:tailEnd/>
            </a:ln>
          </p:spPr>
          <p:txBody>
            <a:bodyPr/>
            <a:lstStyle/>
            <a:p>
              <a:endParaRPr lang="en-US"/>
            </a:p>
          </p:txBody>
        </p:sp>
        <p:sp>
          <p:nvSpPr>
            <p:cNvPr id="15377" name="Freeform 17"/>
            <p:cNvSpPr>
              <a:spLocks/>
            </p:cNvSpPr>
            <p:nvPr/>
          </p:nvSpPr>
          <p:spPr bwMode="auto">
            <a:xfrm>
              <a:off x="450" y="2558"/>
              <a:ext cx="1023" cy="1283"/>
            </a:xfrm>
            <a:custGeom>
              <a:avLst/>
              <a:gdLst/>
              <a:ahLst/>
              <a:cxnLst>
                <a:cxn ang="0">
                  <a:pos x="144" y="631"/>
                </a:cxn>
                <a:cxn ang="0">
                  <a:pos x="196" y="651"/>
                </a:cxn>
                <a:cxn ang="0">
                  <a:pos x="238" y="674"/>
                </a:cxn>
                <a:cxn ang="0">
                  <a:pos x="287" y="714"/>
                </a:cxn>
                <a:cxn ang="0">
                  <a:pos x="330" y="777"/>
                </a:cxn>
                <a:cxn ang="0">
                  <a:pos x="358" y="849"/>
                </a:cxn>
                <a:cxn ang="0">
                  <a:pos x="384" y="929"/>
                </a:cxn>
                <a:cxn ang="0">
                  <a:pos x="414" y="1018"/>
                </a:cxn>
                <a:cxn ang="0">
                  <a:pos x="462" y="1110"/>
                </a:cxn>
                <a:cxn ang="0">
                  <a:pos x="515" y="1184"/>
                </a:cxn>
                <a:cxn ang="0">
                  <a:pos x="559" y="1232"/>
                </a:cxn>
                <a:cxn ang="0">
                  <a:pos x="605" y="1264"/>
                </a:cxn>
                <a:cxn ang="0">
                  <a:pos x="650" y="1281"/>
                </a:cxn>
                <a:cxn ang="0">
                  <a:pos x="693" y="1282"/>
                </a:cxn>
                <a:cxn ang="0">
                  <a:pos x="737" y="1270"/>
                </a:cxn>
                <a:cxn ang="0">
                  <a:pos x="779" y="1247"/>
                </a:cxn>
                <a:cxn ang="0">
                  <a:pos x="818" y="1213"/>
                </a:cxn>
                <a:cxn ang="0">
                  <a:pos x="856" y="1169"/>
                </a:cxn>
                <a:cxn ang="0">
                  <a:pos x="906" y="1090"/>
                </a:cxn>
                <a:cxn ang="0">
                  <a:pos x="962" y="965"/>
                </a:cxn>
                <a:cxn ang="0">
                  <a:pos x="1002" y="828"/>
                </a:cxn>
                <a:cxn ang="0">
                  <a:pos x="1021" y="691"/>
                </a:cxn>
                <a:cxn ang="0">
                  <a:pos x="1019" y="561"/>
                </a:cxn>
                <a:cxn ang="0">
                  <a:pos x="995" y="435"/>
                </a:cxn>
                <a:cxn ang="0">
                  <a:pos x="951" y="313"/>
                </a:cxn>
                <a:cxn ang="0">
                  <a:pos x="891" y="203"/>
                </a:cxn>
                <a:cxn ang="0">
                  <a:pos x="818" y="112"/>
                </a:cxn>
                <a:cxn ang="0">
                  <a:pos x="735" y="44"/>
                </a:cxn>
                <a:cxn ang="0">
                  <a:pos x="691" y="20"/>
                </a:cxn>
                <a:cxn ang="0">
                  <a:pos x="644" y="5"/>
                </a:cxn>
                <a:cxn ang="0">
                  <a:pos x="598" y="0"/>
                </a:cxn>
                <a:cxn ang="0">
                  <a:pos x="550" y="4"/>
                </a:cxn>
                <a:cxn ang="0">
                  <a:pos x="503" y="19"/>
                </a:cxn>
                <a:cxn ang="0">
                  <a:pos x="452" y="42"/>
                </a:cxn>
                <a:cxn ang="0">
                  <a:pos x="344" y="106"/>
                </a:cxn>
                <a:cxn ang="0">
                  <a:pos x="232" y="188"/>
                </a:cxn>
                <a:cxn ang="0">
                  <a:pos x="131" y="281"/>
                </a:cxn>
                <a:cxn ang="0">
                  <a:pos x="51" y="375"/>
                </a:cxn>
                <a:cxn ang="0">
                  <a:pos x="25" y="421"/>
                </a:cxn>
                <a:cxn ang="0">
                  <a:pos x="7" y="465"/>
                </a:cxn>
                <a:cxn ang="0">
                  <a:pos x="0" y="505"/>
                </a:cxn>
                <a:cxn ang="0">
                  <a:pos x="5" y="544"/>
                </a:cxn>
                <a:cxn ang="0">
                  <a:pos x="25" y="576"/>
                </a:cxn>
                <a:cxn ang="0">
                  <a:pos x="61" y="602"/>
                </a:cxn>
                <a:cxn ang="0">
                  <a:pos x="114" y="623"/>
                </a:cxn>
              </a:cxnLst>
              <a:rect l="0" t="0" r="r" b="b"/>
              <a:pathLst>
                <a:path w="1023" h="1283">
                  <a:moveTo>
                    <a:pt x="114" y="623"/>
                  </a:moveTo>
                  <a:lnTo>
                    <a:pt x="144" y="631"/>
                  </a:lnTo>
                  <a:lnTo>
                    <a:pt x="172" y="640"/>
                  </a:lnTo>
                  <a:lnTo>
                    <a:pt x="196" y="651"/>
                  </a:lnTo>
                  <a:lnTo>
                    <a:pt x="218" y="662"/>
                  </a:lnTo>
                  <a:lnTo>
                    <a:pt x="238" y="674"/>
                  </a:lnTo>
                  <a:lnTo>
                    <a:pt x="256" y="687"/>
                  </a:lnTo>
                  <a:lnTo>
                    <a:pt x="287" y="714"/>
                  </a:lnTo>
                  <a:lnTo>
                    <a:pt x="311" y="744"/>
                  </a:lnTo>
                  <a:lnTo>
                    <a:pt x="330" y="777"/>
                  </a:lnTo>
                  <a:lnTo>
                    <a:pt x="346" y="812"/>
                  </a:lnTo>
                  <a:lnTo>
                    <a:pt x="358" y="849"/>
                  </a:lnTo>
                  <a:lnTo>
                    <a:pt x="371" y="888"/>
                  </a:lnTo>
                  <a:lnTo>
                    <a:pt x="384" y="929"/>
                  </a:lnTo>
                  <a:lnTo>
                    <a:pt x="398" y="973"/>
                  </a:lnTo>
                  <a:lnTo>
                    <a:pt x="414" y="1018"/>
                  </a:lnTo>
                  <a:lnTo>
                    <a:pt x="435" y="1063"/>
                  </a:lnTo>
                  <a:lnTo>
                    <a:pt x="462" y="1110"/>
                  </a:lnTo>
                  <a:lnTo>
                    <a:pt x="496" y="1159"/>
                  </a:lnTo>
                  <a:lnTo>
                    <a:pt x="515" y="1184"/>
                  </a:lnTo>
                  <a:lnTo>
                    <a:pt x="536" y="1208"/>
                  </a:lnTo>
                  <a:lnTo>
                    <a:pt x="559" y="1232"/>
                  </a:lnTo>
                  <a:lnTo>
                    <a:pt x="581" y="1249"/>
                  </a:lnTo>
                  <a:lnTo>
                    <a:pt x="605" y="1264"/>
                  </a:lnTo>
                  <a:lnTo>
                    <a:pt x="627" y="1274"/>
                  </a:lnTo>
                  <a:lnTo>
                    <a:pt x="650" y="1281"/>
                  </a:lnTo>
                  <a:lnTo>
                    <a:pt x="672" y="1283"/>
                  </a:lnTo>
                  <a:lnTo>
                    <a:pt x="693" y="1282"/>
                  </a:lnTo>
                  <a:lnTo>
                    <a:pt x="716" y="1278"/>
                  </a:lnTo>
                  <a:lnTo>
                    <a:pt x="737" y="1270"/>
                  </a:lnTo>
                  <a:lnTo>
                    <a:pt x="758" y="1260"/>
                  </a:lnTo>
                  <a:lnTo>
                    <a:pt x="779" y="1247"/>
                  </a:lnTo>
                  <a:lnTo>
                    <a:pt x="798" y="1230"/>
                  </a:lnTo>
                  <a:lnTo>
                    <a:pt x="818" y="1213"/>
                  </a:lnTo>
                  <a:lnTo>
                    <a:pt x="838" y="1192"/>
                  </a:lnTo>
                  <a:lnTo>
                    <a:pt x="856" y="1169"/>
                  </a:lnTo>
                  <a:lnTo>
                    <a:pt x="873" y="1144"/>
                  </a:lnTo>
                  <a:lnTo>
                    <a:pt x="906" y="1090"/>
                  </a:lnTo>
                  <a:lnTo>
                    <a:pt x="936" y="1030"/>
                  </a:lnTo>
                  <a:lnTo>
                    <a:pt x="962" y="965"/>
                  </a:lnTo>
                  <a:lnTo>
                    <a:pt x="983" y="897"/>
                  </a:lnTo>
                  <a:lnTo>
                    <a:pt x="1002" y="828"/>
                  </a:lnTo>
                  <a:lnTo>
                    <a:pt x="1014" y="759"/>
                  </a:lnTo>
                  <a:lnTo>
                    <a:pt x="1021" y="691"/>
                  </a:lnTo>
                  <a:lnTo>
                    <a:pt x="1023" y="625"/>
                  </a:lnTo>
                  <a:lnTo>
                    <a:pt x="1019" y="561"/>
                  </a:lnTo>
                  <a:lnTo>
                    <a:pt x="1009" y="497"/>
                  </a:lnTo>
                  <a:lnTo>
                    <a:pt x="995" y="435"/>
                  </a:lnTo>
                  <a:lnTo>
                    <a:pt x="975" y="373"/>
                  </a:lnTo>
                  <a:lnTo>
                    <a:pt x="951" y="313"/>
                  </a:lnTo>
                  <a:lnTo>
                    <a:pt x="923" y="256"/>
                  </a:lnTo>
                  <a:lnTo>
                    <a:pt x="891" y="203"/>
                  </a:lnTo>
                  <a:lnTo>
                    <a:pt x="856" y="155"/>
                  </a:lnTo>
                  <a:lnTo>
                    <a:pt x="818" y="112"/>
                  </a:lnTo>
                  <a:lnTo>
                    <a:pt x="777" y="75"/>
                  </a:lnTo>
                  <a:lnTo>
                    <a:pt x="735" y="44"/>
                  </a:lnTo>
                  <a:lnTo>
                    <a:pt x="713" y="31"/>
                  </a:lnTo>
                  <a:lnTo>
                    <a:pt x="691" y="20"/>
                  </a:lnTo>
                  <a:lnTo>
                    <a:pt x="668" y="12"/>
                  </a:lnTo>
                  <a:lnTo>
                    <a:pt x="644" y="5"/>
                  </a:lnTo>
                  <a:lnTo>
                    <a:pt x="622" y="3"/>
                  </a:lnTo>
                  <a:lnTo>
                    <a:pt x="598" y="0"/>
                  </a:lnTo>
                  <a:lnTo>
                    <a:pt x="574" y="1"/>
                  </a:lnTo>
                  <a:lnTo>
                    <a:pt x="550" y="4"/>
                  </a:lnTo>
                  <a:lnTo>
                    <a:pt x="527" y="11"/>
                  </a:lnTo>
                  <a:lnTo>
                    <a:pt x="503" y="19"/>
                  </a:lnTo>
                  <a:lnTo>
                    <a:pt x="479" y="30"/>
                  </a:lnTo>
                  <a:lnTo>
                    <a:pt x="452" y="42"/>
                  </a:lnTo>
                  <a:lnTo>
                    <a:pt x="399" y="72"/>
                  </a:lnTo>
                  <a:lnTo>
                    <a:pt x="344" y="106"/>
                  </a:lnTo>
                  <a:lnTo>
                    <a:pt x="288" y="146"/>
                  </a:lnTo>
                  <a:lnTo>
                    <a:pt x="232" y="188"/>
                  </a:lnTo>
                  <a:lnTo>
                    <a:pt x="180" y="233"/>
                  </a:lnTo>
                  <a:lnTo>
                    <a:pt x="131" y="281"/>
                  </a:lnTo>
                  <a:lnTo>
                    <a:pt x="88" y="327"/>
                  </a:lnTo>
                  <a:lnTo>
                    <a:pt x="51" y="375"/>
                  </a:lnTo>
                  <a:lnTo>
                    <a:pt x="37" y="398"/>
                  </a:lnTo>
                  <a:lnTo>
                    <a:pt x="25" y="421"/>
                  </a:lnTo>
                  <a:lnTo>
                    <a:pt x="14" y="443"/>
                  </a:lnTo>
                  <a:lnTo>
                    <a:pt x="7" y="465"/>
                  </a:lnTo>
                  <a:lnTo>
                    <a:pt x="1" y="486"/>
                  </a:lnTo>
                  <a:lnTo>
                    <a:pt x="0" y="505"/>
                  </a:lnTo>
                  <a:lnTo>
                    <a:pt x="1" y="525"/>
                  </a:lnTo>
                  <a:lnTo>
                    <a:pt x="5" y="544"/>
                  </a:lnTo>
                  <a:lnTo>
                    <a:pt x="14" y="560"/>
                  </a:lnTo>
                  <a:lnTo>
                    <a:pt x="25" y="576"/>
                  </a:lnTo>
                  <a:lnTo>
                    <a:pt x="42" y="590"/>
                  </a:lnTo>
                  <a:lnTo>
                    <a:pt x="61" y="602"/>
                  </a:lnTo>
                  <a:lnTo>
                    <a:pt x="85" y="613"/>
                  </a:lnTo>
                  <a:lnTo>
                    <a:pt x="114" y="623"/>
                  </a:lnTo>
                  <a:close/>
                </a:path>
              </a:pathLst>
            </a:custGeom>
            <a:solidFill>
              <a:srgbClr val="F0F0F0"/>
            </a:solidFill>
            <a:ln w="9525">
              <a:noFill/>
              <a:round/>
              <a:headEnd/>
              <a:tailEnd/>
            </a:ln>
          </p:spPr>
          <p:txBody>
            <a:bodyPr/>
            <a:lstStyle/>
            <a:p>
              <a:endParaRPr lang="en-US"/>
            </a:p>
          </p:txBody>
        </p:sp>
        <p:sp>
          <p:nvSpPr>
            <p:cNvPr id="15378" name="Freeform 18"/>
            <p:cNvSpPr>
              <a:spLocks/>
            </p:cNvSpPr>
            <p:nvPr/>
          </p:nvSpPr>
          <p:spPr bwMode="auto">
            <a:xfrm>
              <a:off x="445" y="2555"/>
              <a:ext cx="1031" cy="1288"/>
            </a:xfrm>
            <a:custGeom>
              <a:avLst/>
              <a:gdLst/>
              <a:ahLst/>
              <a:cxnLst>
                <a:cxn ang="0">
                  <a:pos x="199" y="657"/>
                </a:cxn>
                <a:cxn ang="0">
                  <a:pos x="275" y="705"/>
                </a:cxn>
                <a:cxn ang="0">
                  <a:pos x="331" y="781"/>
                </a:cxn>
                <a:cxn ang="0">
                  <a:pos x="366" y="872"/>
                </a:cxn>
                <a:cxn ang="0">
                  <a:pos x="391" y="955"/>
                </a:cxn>
                <a:cxn ang="0">
                  <a:pos x="426" y="1044"/>
                </a:cxn>
                <a:cxn ang="0">
                  <a:pos x="480" y="1139"/>
                </a:cxn>
                <a:cxn ang="0">
                  <a:pos x="539" y="1213"/>
                </a:cxn>
                <a:cxn ang="0">
                  <a:pos x="607" y="1269"/>
                </a:cxn>
                <a:cxn ang="0">
                  <a:pos x="698" y="1288"/>
                </a:cxn>
                <a:cxn ang="0">
                  <a:pos x="785" y="1252"/>
                </a:cxn>
                <a:cxn ang="0">
                  <a:pos x="881" y="1149"/>
                </a:cxn>
                <a:cxn ang="0">
                  <a:pos x="956" y="1002"/>
                </a:cxn>
                <a:cxn ang="0">
                  <a:pos x="1008" y="831"/>
                </a:cxn>
                <a:cxn ang="0">
                  <a:pos x="1031" y="660"/>
                </a:cxn>
                <a:cxn ang="0">
                  <a:pos x="1022" y="533"/>
                </a:cxn>
                <a:cxn ang="0">
                  <a:pos x="972" y="344"/>
                </a:cxn>
                <a:cxn ang="0">
                  <a:pos x="899" y="205"/>
                </a:cxn>
                <a:cxn ang="0">
                  <a:pos x="742" y="44"/>
                </a:cxn>
                <a:cxn ang="0">
                  <a:pos x="649" y="6"/>
                </a:cxn>
                <a:cxn ang="0">
                  <a:pos x="555" y="4"/>
                </a:cxn>
                <a:cxn ang="0">
                  <a:pos x="456" y="43"/>
                </a:cxn>
                <a:cxn ang="0">
                  <a:pos x="347" y="107"/>
                </a:cxn>
                <a:cxn ang="0">
                  <a:pos x="236" y="188"/>
                </a:cxn>
                <a:cxn ang="0">
                  <a:pos x="112" y="305"/>
                </a:cxn>
                <a:cxn ang="0">
                  <a:pos x="38" y="400"/>
                </a:cxn>
                <a:cxn ang="0">
                  <a:pos x="3" y="488"/>
                </a:cxn>
                <a:cxn ang="0">
                  <a:pos x="16" y="564"/>
                </a:cxn>
                <a:cxn ang="0">
                  <a:pos x="89" y="619"/>
                </a:cxn>
                <a:cxn ang="0">
                  <a:pos x="68" y="603"/>
                </a:cxn>
                <a:cxn ang="0">
                  <a:pos x="13" y="544"/>
                </a:cxn>
                <a:cxn ang="0">
                  <a:pos x="13" y="469"/>
                </a:cxn>
                <a:cxn ang="0">
                  <a:pos x="59" y="379"/>
                </a:cxn>
                <a:cxn ang="0">
                  <a:pos x="138" y="284"/>
                </a:cxn>
                <a:cxn ang="0">
                  <a:pos x="267" y="172"/>
                </a:cxn>
                <a:cxn ang="0">
                  <a:pos x="377" y="94"/>
                </a:cxn>
                <a:cxn ang="0">
                  <a:pos x="484" y="36"/>
                </a:cxn>
                <a:cxn ang="0">
                  <a:pos x="579" y="7"/>
                </a:cxn>
                <a:cxn ang="0">
                  <a:pos x="672" y="18"/>
                </a:cxn>
                <a:cxn ang="0">
                  <a:pos x="781" y="79"/>
                </a:cxn>
                <a:cxn ang="0">
                  <a:pos x="876" y="183"/>
                </a:cxn>
                <a:cxn ang="0">
                  <a:pos x="953" y="318"/>
                </a:cxn>
                <a:cxn ang="0">
                  <a:pos x="1011" y="500"/>
                </a:cxn>
                <a:cxn ang="0">
                  <a:pos x="1025" y="628"/>
                </a:cxn>
                <a:cxn ang="0">
                  <a:pos x="1009" y="796"/>
                </a:cxn>
                <a:cxn ang="0">
                  <a:pos x="963" y="966"/>
                </a:cxn>
                <a:cxn ang="0">
                  <a:pos x="909" y="1092"/>
                </a:cxn>
                <a:cxn ang="0">
                  <a:pos x="802" y="1232"/>
                </a:cxn>
                <a:cxn ang="0">
                  <a:pos x="719" y="1278"/>
                </a:cxn>
                <a:cxn ang="0">
                  <a:pos x="634" y="1274"/>
                </a:cxn>
                <a:cxn ang="0">
                  <a:pos x="543" y="1210"/>
                </a:cxn>
                <a:cxn ang="0">
                  <a:pos x="502" y="1161"/>
                </a:cxn>
                <a:cxn ang="0">
                  <a:pos x="443" y="1064"/>
                </a:cxn>
                <a:cxn ang="0">
                  <a:pos x="405" y="974"/>
                </a:cxn>
                <a:cxn ang="0">
                  <a:pos x="379" y="890"/>
                </a:cxn>
                <a:cxn ang="0">
                  <a:pos x="345" y="796"/>
                </a:cxn>
                <a:cxn ang="0">
                  <a:pos x="292" y="716"/>
                </a:cxn>
                <a:cxn ang="0">
                  <a:pos x="202" y="652"/>
                </a:cxn>
                <a:cxn ang="0">
                  <a:pos x="118" y="628"/>
                </a:cxn>
              </a:cxnLst>
              <a:rect l="0" t="0" r="r" b="b"/>
              <a:pathLst>
                <a:path w="1031" h="1288">
                  <a:moveTo>
                    <a:pt x="118" y="628"/>
                  </a:moveTo>
                  <a:lnTo>
                    <a:pt x="147" y="637"/>
                  </a:lnTo>
                  <a:lnTo>
                    <a:pt x="174" y="646"/>
                  </a:lnTo>
                  <a:lnTo>
                    <a:pt x="199" y="657"/>
                  </a:lnTo>
                  <a:lnTo>
                    <a:pt x="222" y="668"/>
                  </a:lnTo>
                  <a:lnTo>
                    <a:pt x="241" y="680"/>
                  </a:lnTo>
                  <a:lnTo>
                    <a:pt x="260" y="692"/>
                  </a:lnTo>
                  <a:lnTo>
                    <a:pt x="275" y="705"/>
                  </a:lnTo>
                  <a:lnTo>
                    <a:pt x="289" y="718"/>
                  </a:lnTo>
                  <a:lnTo>
                    <a:pt x="313" y="748"/>
                  </a:lnTo>
                  <a:lnTo>
                    <a:pt x="323" y="765"/>
                  </a:lnTo>
                  <a:lnTo>
                    <a:pt x="331" y="781"/>
                  </a:lnTo>
                  <a:lnTo>
                    <a:pt x="340" y="799"/>
                  </a:lnTo>
                  <a:lnTo>
                    <a:pt x="354" y="834"/>
                  </a:lnTo>
                  <a:lnTo>
                    <a:pt x="361" y="853"/>
                  </a:lnTo>
                  <a:lnTo>
                    <a:pt x="366" y="872"/>
                  </a:lnTo>
                  <a:lnTo>
                    <a:pt x="373" y="893"/>
                  </a:lnTo>
                  <a:lnTo>
                    <a:pt x="379" y="913"/>
                  </a:lnTo>
                  <a:lnTo>
                    <a:pt x="386" y="934"/>
                  </a:lnTo>
                  <a:lnTo>
                    <a:pt x="391" y="955"/>
                  </a:lnTo>
                  <a:lnTo>
                    <a:pt x="400" y="977"/>
                  </a:lnTo>
                  <a:lnTo>
                    <a:pt x="407" y="999"/>
                  </a:lnTo>
                  <a:lnTo>
                    <a:pt x="417" y="1021"/>
                  </a:lnTo>
                  <a:lnTo>
                    <a:pt x="426" y="1044"/>
                  </a:lnTo>
                  <a:lnTo>
                    <a:pt x="438" y="1067"/>
                  </a:lnTo>
                  <a:lnTo>
                    <a:pt x="450" y="1090"/>
                  </a:lnTo>
                  <a:lnTo>
                    <a:pt x="464" y="1115"/>
                  </a:lnTo>
                  <a:lnTo>
                    <a:pt x="480" y="1139"/>
                  </a:lnTo>
                  <a:lnTo>
                    <a:pt x="496" y="1164"/>
                  </a:lnTo>
                  <a:lnTo>
                    <a:pt x="516" y="1188"/>
                  </a:lnTo>
                  <a:lnTo>
                    <a:pt x="540" y="1213"/>
                  </a:lnTo>
                  <a:lnTo>
                    <a:pt x="539" y="1213"/>
                  </a:lnTo>
                  <a:lnTo>
                    <a:pt x="540" y="1213"/>
                  </a:lnTo>
                  <a:lnTo>
                    <a:pt x="562" y="1235"/>
                  </a:lnTo>
                  <a:lnTo>
                    <a:pt x="585" y="1255"/>
                  </a:lnTo>
                  <a:lnTo>
                    <a:pt x="607" y="1269"/>
                  </a:lnTo>
                  <a:lnTo>
                    <a:pt x="631" y="1280"/>
                  </a:lnTo>
                  <a:lnTo>
                    <a:pt x="655" y="1285"/>
                  </a:lnTo>
                  <a:lnTo>
                    <a:pt x="676" y="1288"/>
                  </a:lnTo>
                  <a:lnTo>
                    <a:pt x="698" y="1288"/>
                  </a:lnTo>
                  <a:lnTo>
                    <a:pt x="722" y="1284"/>
                  </a:lnTo>
                  <a:lnTo>
                    <a:pt x="743" y="1276"/>
                  </a:lnTo>
                  <a:lnTo>
                    <a:pt x="764" y="1265"/>
                  </a:lnTo>
                  <a:lnTo>
                    <a:pt x="785" y="1252"/>
                  </a:lnTo>
                  <a:lnTo>
                    <a:pt x="805" y="1235"/>
                  </a:lnTo>
                  <a:lnTo>
                    <a:pt x="824" y="1217"/>
                  </a:lnTo>
                  <a:lnTo>
                    <a:pt x="862" y="1173"/>
                  </a:lnTo>
                  <a:lnTo>
                    <a:pt x="881" y="1149"/>
                  </a:lnTo>
                  <a:lnTo>
                    <a:pt x="914" y="1094"/>
                  </a:lnTo>
                  <a:lnTo>
                    <a:pt x="928" y="1064"/>
                  </a:lnTo>
                  <a:lnTo>
                    <a:pt x="944" y="1033"/>
                  </a:lnTo>
                  <a:lnTo>
                    <a:pt x="956" y="1002"/>
                  </a:lnTo>
                  <a:lnTo>
                    <a:pt x="969" y="969"/>
                  </a:lnTo>
                  <a:lnTo>
                    <a:pt x="981" y="935"/>
                  </a:lnTo>
                  <a:lnTo>
                    <a:pt x="1001" y="865"/>
                  </a:lnTo>
                  <a:lnTo>
                    <a:pt x="1008" y="831"/>
                  </a:lnTo>
                  <a:lnTo>
                    <a:pt x="1015" y="796"/>
                  </a:lnTo>
                  <a:lnTo>
                    <a:pt x="1021" y="762"/>
                  </a:lnTo>
                  <a:lnTo>
                    <a:pt x="1029" y="694"/>
                  </a:lnTo>
                  <a:lnTo>
                    <a:pt x="1031" y="660"/>
                  </a:lnTo>
                  <a:lnTo>
                    <a:pt x="1031" y="628"/>
                  </a:lnTo>
                  <a:lnTo>
                    <a:pt x="1029" y="596"/>
                  </a:lnTo>
                  <a:lnTo>
                    <a:pt x="1026" y="564"/>
                  </a:lnTo>
                  <a:lnTo>
                    <a:pt x="1022" y="533"/>
                  </a:lnTo>
                  <a:lnTo>
                    <a:pt x="1016" y="500"/>
                  </a:lnTo>
                  <a:lnTo>
                    <a:pt x="1002" y="436"/>
                  </a:lnTo>
                  <a:lnTo>
                    <a:pt x="983" y="374"/>
                  </a:lnTo>
                  <a:lnTo>
                    <a:pt x="972" y="344"/>
                  </a:lnTo>
                  <a:lnTo>
                    <a:pt x="959" y="315"/>
                  </a:lnTo>
                  <a:lnTo>
                    <a:pt x="931" y="258"/>
                  </a:lnTo>
                  <a:lnTo>
                    <a:pt x="916" y="231"/>
                  </a:lnTo>
                  <a:lnTo>
                    <a:pt x="899" y="205"/>
                  </a:lnTo>
                  <a:lnTo>
                    <a:pt x="882" y="180"/>
                  </a:lnTo>
                  <a:lnTo>
                    <a:pt x="845" y="134"/>
                  </a:lnTo>
                  <a:lnTo>
                    <a:pt x="784" y="74"/>
                  </a:lnTo>
                  <a:lnTo>
                    <a:pt x="742" y="44"/>
                  </a:lnTo>
                  <a:lnTo>
                    <a:pt x="719" y="32"/>
                  </a:lnTo>
                  <a:lnTo>
                    <a:pt x="697" y="21"/>
                  </a:lnTo>
                  <a:lnTo>
                    <a:pt x="675" y="13"/>
                  </a:lnTo>
                  <a:lnTo>
                    <a:pt x="649" y="6"/>
                  </a:lnTo>
                  <a:lnTo>
                    <a:pt x="627" y="2"/>
                  </a:lnTo>
                  <a:lnTo>
                    <a:pt x="603" y="0"/>
                  </a:lnTo>
                  <a:lnTo>
                    <a:pt x="579" y="2"/>
                  </a:lnTo>
                  <a:lnTo>
                    <a:pt x="555" y="4"/>
                  </a:lnTo>
                  <a:lnTo>
                    <a:pt x="530" y="10"/>
                  </a:lnTo>
                  <a:lnTo>
                    <a:pt x="506" y="19"/>
                  </a:lnTo>
                  <a:lnTo>
                    <a:pt x="481" y="30"/>
                  </a:lnTo>
                  <a:lnTo>
                    <a:pt x="456" y="43"/>
                  </a:lnTo>
                  <a:lnTo>
                    <a:pt x="429" y="56"/>
                  </a:lnTo>
                  <a:lnTo>
                    <a:pt x="403" y="73"/>
                  </a:lnTo>
                  <a:lnTo>
                    <a:pt x="375" y="89"/>
                  </a:lnTo>
                  <a:lnTo>
                    <a:pt x="347" y="107"/>
                  </a:lnTo>
                  <a:lnTo>
                    <a:pt x="318" y="126"/>
                  </a:lnTo>
                  <a:lnTo>
                    <a:pt x="290" y="146"/>
                  </a:lnTo>
                  <a:lnTo>
                    <a:pt x="264" y="167"/>
                  </a:lnTo>
                  <a:lnTo>
                    <a:pt x="236" y="188"/>
                  </a:lnTo>
                  <a:lnTo>
                    <a:pt x="209" y="211"/>
                  </a:lnTo>
                  <a:lnTo>
                    <a:pt x="159" y="258"/>
                  </a:lnTo>
                  <a:lnTo>
                    <a:pt x="135" y="281"/>
                  </a:lnTo>
                  <a:lnTo>
                    <a:pt x="112" y="305"/>
                  </a:lnTo>
                  <a:lnTo>
                    <a:pt x="90" y="329"/>
                  </a:lnTo>
                  <a:lnTo>
                    <a:pt x="70" y="353"/>
                  </a:lnTo>
                  <a:lnTo>
                    <a:pt x="54" y="376"/>
                  </a:lnTo>
                  <a:lnTo>
                    <a:pt x="38" y="400"/>
                  </a:lnTo>
                  <a:lnTo>
                    <a:pt x="26" y="423"/>
                  </a:lnTo>
                  <a:lnTo>
                    <a:pt x="16" y="444"/>
                  </a:lnTo>
                  <a:lnTo>
                    <a:pt x="7" y="466"/>
                  </a:lnTo>
                  <a:lnTo>
                    <a:pt x="3" y="488"/>
                  </a:lnTo>
                  <a:lnTo>
                    <a:pt x="0" y="508"/>
                  </a:lnTo>
                  <a:lnTo>
                    <a:pt x="2" y="528"/>
                  </a:lnTo>
                  <a:lnTo>
                    <a:pt x="7" y="547"/>
                  </a:lnTo>
                  <a:lnTo>
                    <a:pt x="16" y="564"/>
                  </a:lnTo>
                  <a:lnTo>
                    <a:pt x="28" y="579"/>
                  </a:lnTo>
                  <a:lnTo>
                    <a:pt x="45" y="596"/>
                  </a:lnTo>
                  <a:lnTo>
                    <a:pt x="65" y="608"/>
                  </a:lnTo>
                  <a:lnTo>
                    <a:pt x="89" y="619"/>
                  </a:lnTo>
                  <a:lnTo>
                    <a:pt x="118" y="628"/>
                  </a:lnTo>
                  <a:lnTo>
                    <a:pt x="121" y="623"/>
                  </a:lnTo>
                  <a:lnTo>
                    <a:pt x="91" y="613"/>
                  </a:lnTo>
                  <a:lnTo>
                    <a:pt x="68" y="603"/>
                  </a:lnTo>
                  <a:lnTo>
                    <a:pt x="48" y="590"/>
                  </a:lnTo>
                  <a:lnTo>
                    <a:pt x="31" y="577"/>
                  </a:lnTo>
                  <a:lnTo>
                    <a:pt x="21" y="562"/>
                  </a:lnTo>
                  <a:lnTo>
                    <a:pt x="13" y="544"/>
                  </a:lnTo>
                  <a:lnTo>
                    <a:pt x="7" y="528"/>
                  </a:lnTo>
                  <a:lnTo>
                    <a:pt x="6" y="508"/>
                  </a:lnTo>
                  <a:lnTo>
                    <a:pt x="9" y="488"/>
                  </a:lnTo>
                  <a:lnTo>
                    <a:pt x="13" y="469"/>
                  </a:lnTo>
                  <a:lnTo>
                    <a:pt x="21" y="447"/>
                  </a:lnTo>
                  <a:lnTo>
                    <a:pt x="31" y="425"/>
                  </a:lnTo>
                  <a:lnTo>
                    <a:pt x="44" y="402"/>
                  </a:lnTo>
                  <a:lnTo>
                    <a:pt x="59" y="379"/>
                  </a:lnTo>
                  <a:lnTo>
                    <a:pt x="76" y="356"/>
                  </a:lnTo>
                  <a:lnTo>
                    <a:pt x="96" y="331"/>
                  </a:lnTo>
                  <a:lnTo>
                    <a:pt x="115" y="308"/>
                  </a:lnTo>
                  <a:lnTo>
                    <a:pt x="138" y="284"/>
                  </a:lnTo>
                  <a:lnTo>
                    <a:pt x="162" y="261"/>
                  </a:lnTo>
                  <a:lnTo>
                    <a:pt x="212" y="214"/>
                  </a:lnTo>
                  <a:lnTo>
                    <a:pt x="239" y="194"/>
                  </a:lnTo>
                  <a:lnTo>
                    <a:pt x="267" y="172"/>
                  </a:lnTo>
                  <a:lnTo>
                    <a:pt x="293" y="152"/>
                  </a:lnTo>
                  <a:lnTo>
                    <a:pt x="321" y="131"/>
                  </a:lnTo>
                  <a:lnTo>
                    <a:pt x="349" y="112"/>
                  </a:lnTo>
                  <a:lnTo>
                    <a:pt x="377" y="94"/>
                  </a:lnTo>
                  <a:lnTo>
                    <a:pt x="405" y="78"/>
                  </a:lnTo>
                  <a:lnTo>
                    <a:pt x="432" y="62"/>
                  </a:lnTo>
                  <a:lnTo>
                    <a:pt x="459" y="48"/>
                  </a:lnTo>
                  <a:lnTo>
                    <a:pt x="484" y="36"/>
                  </a:lnTo>
                  <a:lnTo>
                    <a:pt x="509" y="25"/>
                  </a:lnTo>
                  <a:lnTo>
                    <a:pt x="533" y="15"/>
                  </a:lnTo>
                  <a:lnTo>
                    <a:pt x="555" y="10"/>
                  </a:lnTo>
                  <a:lnTo>
                    <a:pt x="579" y="7"/>
                  </a:lnTo>
                  <a:lnTo>
                    <a:pt x="603" y="6"/>
                  </a:lnTo>
                  <a:lnTo>
                    <a:pt x="627" y="7"/>
                  </a:lnTo>
                  <a:lnTo>
                    <a:pt x="649" y="11"/>
                  </a:lnTo>
                  <a:lnTo>
                    <a:pt x="672" y="18"/>
                  </a:lnTo>
                  <a:lnTo>
                    <a:pt x="694" y="26"/>
                  </a:lnTo>
                  <a:lnTo>
                    <a:pt x="717" y="37"/>
                  </a:lnTo>
                  <a:lnTo>
                    <a:pt x="739" y="49"/>
                  </a:lnTo>
                  <a:lnTo>
                    <a:pt x="781" y="79"/>
                  </a:lnTo>
                  <a:lnTo>
                    <a:pt x="802" y="97"/>
                  </a:lnTo>
                  <a:lnTo>
                    <a:pt x="822" y="116"/>
                  </a:lnTo>
                  <a:lnTo>
                    <a:pt x="840" y="137"/>
                  </a:lnTo>
                  <a:lnTo>
                    <a:pt x="876" y="183"/>
                  </a:lnTo>
                  <a:lnTo>
                    <a:pt x="893" y="207"/>
                  </a:lnTo>
                  <a:lnTo>
                    <a:pt x="910" y="233"/>
                  </a:lnTo>
                  <a:lnTo>
                    <a:pt x="925" y="261"/>
                  </a:lnTo>
                  <a:lnTo>
                    <a:pt x="953" y="318"/>
                  </a:lnTo>
                  <a:lnTo>
                    <a:pt x="966" y="346"/>
                  </a:lnTo>
                  <a:lnTo>
                    <a:pt x="977" y="376"/>
                  </a:lnTo>
                  <a:lnTo>
                    <a:pt x="997" y="439"/>
                  </a:lnTo>
                  <a:lnTo>
                    <a:pt x="1011" y="500"/>
                  </a:lnTo>
                  <a:lnTo>
                    <a:pt x="1016" y="533"/>
                  </a:lnTo>
                  <a:lnTo>
                    <a:pt x="1021" y="564"/>
                  </a:lnTo>
                  <a:lnTo>
                    <a:pt x="1024" y="596"/>
                  </a:lnTo>
                  <a:lnTo>
                    <a:pt x="1025" y="628"/>
                  </a:lnTo>
                  <a:lnTo>
                    <a:pt x="1025" y="660"/>
                  </a:lnTo>
                  <a:lnTo>
                    <a:pt x="1024" y="694"/>
                  </a:lnTo>
                  <a:lnTo>
                    <a:pt x="1015" y="762"/>
                  </a:lnTo>
                  <a:lnTo>
                    <a:pt x="1009" y="796"/>
                  </a:lnTo>
                  <a:lnTo>
                    <a:pt x="1002" y="831"/>
                  </a:lnTo>
                  <a:lnTo>
                    <a:pt x="995" y="865"/>
                  </a:lnTo>
                  <a:lnTo>
                    <a:pt x="976" y="932"/>
                  </a:lnTo>
                  <a:lnTo>
                    <a:pt x="963" y="966"/>
                  </a:lnTo>
                  <a:lnTo>
                    <a:pt x="951" y="999"/>
                  </a:lnTo>
                  <a:lnTo>
                    <a:pt x="938" y="1030"/>
                  </a:lnTo>
                  <a:lnTo>
                    <a:pt x="923" y="1062"/>
                  </a:lnTo>
                  <a:lnTo>
                    <a:pt x="909" y="1092"/>
                  </a:lnTo>
                  <a:lnTo>
                    <a:pt x="875" y="1146"/>
                  </a:lnTo>
                  <a:lnTo>
                    <a:pt x="857" y="1171"/>
                  </a:lnTo>
                  <a:lnTo>
                    <a:pt x="822" y="1214"/>
                  </a:lnTo>
                  <a:lnTo>
                    <a:pt x="802" y="1232"/>
                  </a:lnTo>
                  <a:lnTo>
                    <a:pt x="782" y="1247"/>
                  </a:lnTo>
                  <a:lnTo>
                    <a:pt x="761" y="1259"/>
                  </a:lnTo>
                  <a:lnTo>
                    <a:pt x="740" y="1270"/>
                  </a:lnTo>
                  <a:lnTo>
                    <a:pt x="719" y="1278"/>
                  </a:lnTo>
                  <a:lnTo>
                    <a:pt x="698" y="1282"/>
                  </a:lnTo>
                  <a:lnTo>
                    <a:pt x="676" y="1282"/>
                  </a:lnTo>
                  <a:lnTo>
                    <a:pt x="655" y="1280"/>
                  </a:lnTo>
                  <a:lnTo>
                    <a:pt x="634" y="1274"/>
                  </a:lnTo>
                  <a:lnTo>
                    <a:pt x="610" y="1263"/>
                  </a:lnTo>
                  <a:lnTo>
                    <a:pt x="588" y="1250"/>
                  </a:lnTo>
                  <a:lnTo>
                    <a:pt x="565" y="1232"/>
                  </a:lnTo>
                  <a:lnTo>
                    <a:pt x="543" y="1210"/>
                  </a:lnTo>
                  <a:lnTo>
                    <a:pt x="544" y="1210"/>
                  </a:lnTo>
                  <a:lnTo>
                    <a:pt x="543" y="1210"/>
                  </a:lnTo>
                  <a:lnTo>
                    <a:pt x="522" y="1186"/>
                  </a:lnTo>
                  <a:lnTo>
                    <a:pt x="502" y="1161"/>
                  </a:lnTo>
                  <a:lnTo>
                    <a:pt x="485" y="1137"/>
                  </a:lnTo>
                  <a:lnTo>
                    <a:pt x="470" y="1112"/>
                  </a:lnTo>
                  <a:lnTo>
                    <a:pt x="456" y="1088"/>
                  </a:lnTo>
                  <a:lnTo>
                    <a:pt x="443" y="1064"/>
                  </a:lnTo>
                  <a:lnTo>
                    <a:pt x="432" y="1041"/>
                  </a:lnTo>
                  <a:lnTo>
                    <a:pt x="422" y="1018"/>
                  </a:lnTo>
                  <a:lnTo>
                    <a:pt x="412" y="996"/>
                  </a:lnTo>
                  <a:lnTo>
                    <a:pt x="405" y="974"/>
                  </a:lnTo>
                  <a:lnTo>
                    <a:pt x="397" y="953"/>
                  </a:lnTo>
                  <a:lnTo>
                    <a:pt x="391" y="931"/>
                  </a:lnTo>
                  <a:lnTo>
                    <a:pt x="384" y="910"/>
                  </a:lnTo>
                  <a:lnTo>
                    <a:pt x="379" y="890"/>
                  </a:lnTo>
                  <a:lnTo>
                    <a:pt x="372" y="870"/>
                  </a:lnTo>
                  <a:lnTo>
                    <a:pt x="366" y="850"/>
                  </a:lnTo>
                  <a:lnTo>
                    <a:pt x="359" y="831"/>
                  </a:lnTo>
                  <a:lnTo>
                    <a:pt x="345" y="796"/>
                  </a:lnTo>
                  <a:lnTo>
                    <a:pt x="337" y="778"/>
                  </a:lnTo>
                  <a:lnTo>
                    <a:pt x="328" y="762"/>
                  </a:lnTo>
                  <a:lnTo>
                    <a:pt x="318" y="746"/>
                  </a:lnTo>
                  <a:lnTo>
                    <a:pt x="292" y="716"/>
                  </a:lnTo>
                  <a:lnTo>
                    <a:pt x="262" y="687"/>
                  </a:lnTo>
                  <a:lnTo>
                    <a:pt x="244" y="675"/>
                  </a:lnTo>
                  <a:lnTo>
                    <a:pt x="225" y="662"/>
                  </a:lnTo>
                  <a:lnTo>
                    <a:pt x="202" y="652"/>
                  </a:lnTo>
                  <a:lnTo>
                    <a:pt x="177" y="641"/>
                  </a:lnTo>
                  <a:lnTo>
                    <a:pt x="150" y="631"/>
                  </a:lnTo>
                  <a:lnTo>
                    <a:pt x="121" y="623"/>
                  </a:lnTo>
                  <a:lnTo>
                    <a:pt x="118" y="628"/>
                  </a:lnTo>
                  <a:close/>
                </a:path>
              </a:pathLst>
            </a:custGeom>
            <a:solidFill>
              <a:srgbClr val="000000"/>
            </a:solidFill>
            <a:ln w="9525">
              <a:noFill/>
              <a:round/>
              <a:headEnd/>
              <a:tailEnd/>
            </a:ln>
          </p:spPr>
          <p:txBody>
            <a:bodyPr/>
            <a:lstStyle/>
            <a:p>
              <a:endParaRPr lang="en-US"/>
            </a:p>
          </p:txBody>
        </p:sp>
        <p:sp>
          <p:nvSpPr>
            <p:cNvPr id="15379" name="Freeform 19"/>
            <p:cNvSpPr>
              <a:spLocks/>
            </p:cNvSpPr>
            <p:nvPr/>
          </p:nvSpPr>
          <p:spPr bwMode="auto">
            <a:xfrm>
              <a:off x="571" y="2657"/>
              <a:ext cx="811" cy="1033"/>
            </a:xfrm>
            <a:custGeom>
              <a:avLst/>
              <a:gdLst/>
              <a:ahLst/>
              <a:cxnLst>
                <a:cxn ang="0">
                  <a:pos x="115" y="509"/>
                </a:cxn>
                <a:cxn ang="0">
                  <a:pos x="156" y="525"/>
                </a:cxn>
                <a:cxn ang="0">
                  <a:pos x="204" y="554"/>
                </a:cxn>
                <a:cxn ang="0">
                  <a:pos x="246" y="600"/>
                </a:cxn>
                <a:cxn ang="0">
                  <a:pos x="274" y="654"/>
                </a:cxn>
                <a:cxn ang="0">
                  <a:pos x="293" y="716"/>
                </a:cxn>
                <a:cxn ang="0">
                  <a:pos x="314" y="784"/>
                </a:cxn>
                <a:cxn ang="0">
                  <a:pos x="345" y="856"/>
                </a:cxn>
                <a:cxn ang="0">
                  <a:pos x="393" y="934"/>
                </a:cxn>
                <a:cxn ang="0">
                  <a:pos x="443" y="991"/>
                </a:cxn>
                <a:cxn ang="0">
                  <a:pos x="480" y="1018"/>
                </a:cxn>
                <a:cxn ang="0">
                  <a:pos x="515" y="1030"/>
                </a:cxn>
                <a:cxn ang="0">
                  <a:pos x="550" y="1032"/>
                </a:cxn>
                <a:cxn ang="0">
                  <a:pos x="584" y="1022"/>
                </a:cxn>
                <a:cxn ang="0">
                  <a:pos x="617" y="1003"/>
                </a:cxn>
                <a:cxn ang="0">
                  <a:pos x="663" y="960"/>
                </a:cxn>
                <a:cxn ang="0">
                  <a:pos x="718" y="877"/>
                </a:cxn>
                <a:cxn ang="0">
                  <a:pos x="762" y="777"/>
                </a:cxn>
                <a:cxn ang="0">
                  <a:pos x="792" y="667"/>
                </a:cxn>
                <a:cxn ang="0">
                  <a:pos x="809" y="556"/>
                </a:cxn>
                <a:cxn ang="0">
                  <a:pos x="808" y="453"/>
                </a:cxn>
                <a:cxn ang="0">
                  <a:pos x="788" y="351"/>
                </a:cxn>
                <a:cxn ang="0">
                  <a:pos x="753" y="253"/>
                </a:cxn>
                <a:cxn ang="0">
                  <a:pos x="707" y="165"/>
                </a:cxn>
                <a:cxn ang="0">
                  <a:pos x="648" y="90"/>
                </a:cxn>
                <a:cxn ang="0">
                  <a:pos x="582" y="36"/>
                </a:cxn>
                <a:cxn ang="0">
                  <a:pos x="511" y="6"/>
                </a:cxn>
                <a:cxn ang="0">
                  <a:pos x="455" y="2"/>
                </a:cxn>
                <a:cxn ang="0">
                  <a:pos x="418" y="9"/>
                </a:cxn>
                <a:cxn ang="0">
                  <a:pos x="359" y="35"/>
                </a:cxn>
                <a:cxn ang="0">
                  <a:pos x="272" y="86"/>
                </a:cxn>
                <a:cxn ang="0">
                  <a:pos x="185" y="152"/>
                </a:cxn>
                <a:cxn ang="0">
                  <a:pos x="104" y="225"/>
                </a:cxn>
                <a:cxn ang="0">
                  <a:pos x="41" y="302"/>
                </a:cxn>
                <a:cxn ang="0">
                  <a:pos x="12" y="357"/>
                </a:cxn>
                <a:cxn ang="0">
                  <a:pos x="2" y="392"/>
                </a:cxn>
                <a:cxn ang="0">
                  <a:pos x="0" y="423"/>
                </a:cxn>
                <a:cxn ang="0">
                  <a:pos x="12" y="451"/>
                </a:cxn>
                <a:cxn ang="0">
                  <a:pos x="34" y="475"/>
                </a:cxn>
                <a:cxn ang="0">
                  <a:pos x="69" y="494"/>
                </a:cxn>
              </a:cxnLst>
              <a:rect l="0" t="0" r="r" b="b"/>
              <a:pathLst>
                <a:path w="811" h="1033">
                  <a:moveTo>
                    <a:pt x="92" y="502"/>
                  </a:moveTo>
                  <a:lnTo>
                    <a:pt x="115" y="509"/>
                  </a:lnTo>
                  <a:lnTo>
                    <a:pt x="136" y="517"/>
                  </a:lnTo>
                  <a:lnTo>
                    <a:pt x="156" y="525"/>
                  </a:lnTo>
                  <a:lnTo>
                    <a:pt x="173" y="533"/>
                  </a:lnTo>
                  <a:lnTo>
                    <a:pt x="204" y="554"/>
                  </a:lnTo>
                  <a:lnTo>
                    <a:pt x="228" y="575"/>
                  </a:lnTo>
                  <a:lnTo>
                    <a:pt x="246" y="600"/>
                  </a:lnTo>
                  <a:lnTo>
                    <a:pt x="261" y="626"/>
                  </a:lnTo>
                  <a:lnTo>
                    <a:pt x="274" y="654"/>
                  </a:lnTo>
                  <a:lnTo>
                    <a:pt x="284" y="684"/>
                  </a:lnTo>
                  <a:lnTo>
                    <a:pt x="293" y="716"/>
                  </a:lnTo>
                  <a:lnTo>
                    <a:pt x="303" y="748"/>
                  </a:lnTo>
                  <a:lnTo>
                    <a:pt x="314" y="784"/>
                  </a:lnTo>
                  <a:lnTo>
                    <a:pt x="328" y="819"/>
                  </a:lnTo>
                  <a:lnTo>
                    <a:pt x="345" y="856"/>
                  </a:lnTo>
                  <a:lnTo>
                    <a:pt x="366" y="894"/>
                  </a:lnTo>
                  <a:lnTo>
                    <a:pt x="393" y="934"/>
                  </a:lnTo>
                  <a:lnTo>
                    <a:pt x="425" y="973"/>
                  </a:lnTo>
                  <a:lnTo>
                    <a:pt x="443" y="991"/>
                  </a:lnTo>
                  <a:lnTo>
                    <a:pt x="462" y="1006"/>
                  </a:lnTo>
                  <a:lnTo>
                    <a:pt x="480" y="1018"/>
                  </a:lnTo>
                  <a:lnTo>
                    <a:pt x="497" y="1025"/>
                  </a:lnTo>
                  <a:lnTo>
                    <a:pt x="515" y="1030"/>
                  </a:lnTo>
                  <a:lnTo>
                    <a:pt x="533" y="1033"/>
                  </a:lnTo>
                  <a:lnTo>
                    <a:pt x="550" y="1032"/>
                  </a:lnTo>
                  <a:lnTo>
                    <a:pt x="567" y="1028"/>
                  </a:lnTo>
                  <a:lnTo>
                    <a:pt x="584" y="1022"/>
                  </a:lnTo>
                  <a:lnTo>
                    <a:pt x="600" y="1014"/>
                  </a:lnTo>
                  <a:lnTo>
                    <a:pt x="617" y="1003"/>
                  </a:lnTo>
                  <a:lnTo>
                    <a:pt x="633" y="991"/>
                  </a:lnTo>
                  <a:lnTo>
                    <a:pt x="663" y="960"/>
                  </a:lnTo>
                  <a:lnTo>
                    <a:pt x="691" y="921"/>
                  </a:lnTo>
                  <a:lnTo>
                    <a:pt x="718" y="877"/>
                  </a:lnTo>
                  <a:lnTo>
                    <a:pt x="741" y="829"/>
                  </a:lnTo>
                  <a:lnTo>
                    <a:pt x="762" y="777"/>
                  </a:lnTo>
                  <a:lnTo>
                    <a:pt x="780" y="723"/>
                  </a:lnTo>
                  <a:lnTo>
                    <a:pt x="792" y="667"/>
                  </a:lnTo>
                  <a:lnTo>
                    <a:pt x="804" y="611"/>
                  </a:lnTo>
                  <a:lnTo>
                    <a:pt x="809" y="556"/>
                  </a:lnTo>
                  <a:lnTo>
                    <a:pt x="811" y="505"/>
                  </a:lnTo>
                  <a:lnTo>
                    <a:pt x="808" y="453"/>
                  </a:lnTo>
                  <a:lnTo>
                    <a:pt x="799" y="402"/>
                  </a:lnTo>
                  <a:lnTo>
                    <a:pt x="788" y="351"/>
                  </a:lnTo>
                  <a:lnTo>
                    <a:pt x="773" y="302"/>
                  </a:lnTo>
                  <a:lnTo>
                    <a:pt x="753" y="253"/>
                  </a:lnTo>
                  <a:lnTo>
                    <a:pt x="732" y="208"/>
                  </a:lnTo>
                  <a:lnTo>
                    <a:pt x="707" y="165"/>
                  </a:lnTo>
                  <a:lnTo>
                    <a:pt x="679" y="126"/>
                  </a:lnTo>
                  <a:lnTo>
                    <a:pt x="648" y="90"/>
                  </a:lnTo>
                  <a:lnTo>
                    <a:pt x="617" y="60"/>
                  </a:lnTo>
                  <a:lnTo>
                    <a:pt x="582" y="36"/>
                  </a:lnTo>
                  <a:lnTo>
                    <a:pt x="547" y="17"/>
                  </a:lnTo>
                  <a:lnTo>
                    <a:pt x="511" y="6"/>
                  </a:lnTo>
                  <a:lnTo>
                    <a:pt x="474" y="0"/>
                  </a:lnTo>
                  <a:lnTo>
                    <a:pt x="455" y="2"/>
                  </a:lnTo>
                  <a:lnTo>
                    <a:pt x="436" y="3"/>
                  </a:lnTo>
                  <a:lnTo>
                    <a:pt x="418" y="9"/>
                  </a:lnTo>
                  <a:lnTo>
                    <a:pt x="399" y="15"/>
                  </a:lnTo>
                  <a:lnTo>
                    <a:pt x="359" y="35"/>
                  </a:lnTo>
                  <a:lnTo>
                    <a:pt x="317" y="58"/>
                  </a:lnTo>
                  <a:lnTo>
                    <a:pt x="272" y="86"/>
                  </a:lnTo>
                  <a:lnTo>
                    <a:pt x="229" y="118"/>
                  </a:lnTo>
                  <a:lnTo>
                    <a:pt x="185" y="152"/>
                  </a:lnTo>
                  <a:lnTo>
                    <a:pt x="143" y="189"/>
                  </a:lnTo>
                  <a:lnTo>
                    <a:pt x="104" y="225"/>
                  </a:lnTo>
                  <a:lnTo>
                    <a:pt x="71" y="263"/>
                  </a:lnTo>
                  <a:lnTo>
                    <a:pt x="41" y="302"/>
                  </a:lnTo>
                  <a:lnTo>
                    <a:pt x="20" y="338"/>
                  </a:lnTo>
                  <a:lnTo>
                    <a:pt x="12" y="357"/>
                  </a:lnTo>
                  <a:lnTo>
                    <a:pt x="5" y="374"/>
                  </a:lnTo>
                  <a:lnTo>
                    <a:pt x="2" y="392"/>
                  </a:lnTo>
                  <a:lnTo>
                    <a:pt x="0" y="408"/>
                  </a:lnTo>
                  <a:lnTo>
                    <a:pt x="0" y="423"/>
                  </a:lnTo>
                  <a:lnTo>
                    <a:pt x="5" y="438"/>
                  </a:lnTo>
                  <a:lnTo>
                    <a:pt x="12" y="451"/>
                  </a:lnTo>
                  <a:lnTo>
                    <a:pt x="21" y="464"/>
                  </a:lnTo>
                  <a:lnTo>
                    <a:pt x="34" y="475"/>
                  </a:lnTo>
                  <a:lnTo>
                    <a:pt x="50" y="486"/>
                  </a:lnTo>
                  <a:lnTo>
                    <a:pt x="69" y="494"/>
                  </a:lnTo>
                  <a:lnTo>
                    <a:pt x="92" y="502"/>
                  </a:lnTo>
                  <a:close/>
                </a:path>
              </a:pathLst>
            </a:custGeom>
            <a:solidFill>
              <a:srgbClr val="F0F0F0"/>
            </a:solidFill>
            <a:ln w="9525" cap="flat">
              <a:solidFill>
                <a:schemeClr val="tx1"/>
              </a:solidFill>
              <a:prstDash val="dash"/>
              <a:round/>
              <a:headEnd/>
              <a:tailEnd/>
            </a:ln>
          </p:spPr>
          <p:txBody>
            <a:bodyPr/>
            <a:lstStyle/>
            <a:p>
              <a:endParaRPr lang="en-US"/>
            </a:p>
          </p:txBody>
        </p:sp>
        <p:sp>
          <p:nvSpPr>
            <p:cNvPr id="15380" name="Freeform 20"/>
            <p:cNvSpPr>
              <a:spLocks/>
            </p:cNvSpPr>
            <p:nvPr/>
          </p:nvSpPr>
          <p:spPr bwMode="auto">
            <a:xfrm>
              <a:off x="877" y="3149"/>
              <a:ext cx="39" cy="59"/>
            </a:xfrm>
            <a:custGeom>
              <a:avLst/>
              <a:gdLst/>
              <a:ahLst/>
              <a:cxnLst>
                <a:cxn ang="0">
                  <a:pos x="0" y="0"/>
                </a:cxn>
                <a:cxn ang="0">
                  <a:pos x="0" y="14"/>
                </a:cxn>
                <a:cxn ang="0">
                  <a:pos x="21" y="14"/>
                </a:cxn>
                <a:cxn ang="0">
                  <a:pos x="24" y="17"/>
                </a:cxn>
                <a:cxn ang="0">
                  <a:pos x="24" y="19"/>
                </a:cxn>
                <a:cxn ang="0">
                  <a:pos x="25" y="19"/>
                </a:cxn>
                <a:cxn ang="0">
                  <a:pos x="25" y="40"/>
                </a:cxn>
                <a:cxn ang="0">
                  <a:pos x="24" y="40"/>
                </a:cxn>
                <a:cxn ang="0">
                  <a:pos x="24" y="43"/>
                </a:cxn>
                <a:cxn ang="0">
                  <a:pos x="21" y="44"/>
                </a:cxn>
                <a:cxn ang="0">
                  <a:pos x="21" y="47"/>
                </a:cxn>
                <a:cxn ang="0">
                  <a:pos x="18" y="48"/>
                </a:cxn>
                <a:cxn ang="0">
                  <a:pos x="14" y="48"/>
                </a:cxn>
                <a:cxn ang="0">
                  <a:pos x="14" y="14"/>
                </a:cxn>
                <a:cxn ang="0">
                  <a:pos x="0" y="14"/>
                </a:cxn>
                <a:cxn ang="0">
                  <a:pos x="0" y="59"/>
                </a:cxn>
                <a:cxn ang="0">
                  <a:pos x="27" y="59"/>
                </a:cxn>
                <a:cxn ang="0">
                  <a:pos x="27" y="58"/>
                </a:cxn>
                <a:cxn ang="0">
                  <a:pos x="34" y="52"/>
                </a:cxn>
                <a:cxn ang="0">
                  <a:pos x="34" y="49"/>
                </a:cxn>
                <a:cxn ang="0">
                  <a:pos x="35" y="49"/>
                </a:cxn>
                <a:cxn ang="0">
                  <a:pos x="35" y="47"/>
                </a:cxn>
                <a:cxn ang="0">
                  <a:pos x="36" y="47"/>
                </a:cxn>
                <a:cxn ang="0">
                  <a:pos x="36" y="44"/>
                </a:cxn>
                <a:cxn ang="0">
                  <a:pos x="38" y="44"/>
                </a:cxn>
                <a:cxn ang="0">
                  <a:pos x="38" y="36"/>
                </a:cxn>
                <a:cxn ang="0">
                  <a:pos x="39" y="36"/>
                </a:cxn>
                <a:cxn ang="0">
                  <a:pos x="39" y="22"/>
                </a:cxn>
                <a:cxn ang="0">
                  <a:pos x="38" y="22"/>
                </a:cxn>
                <a:cxn ang="0">
                  <a:pos x="38" y="14"/>
                </a:cxn>
                <a:cxn ang="0">
                  <a:pos x="36" y="14"/>
                </a:cxn>
                <a:cxn ang="0">
                  <a:pos x="36" y="11"/>
                </a:cxn>
                <a:cxn ang="0">
                  <a:pos x="35" y="11"/>
                </a:cxn>
                <a:cxn ang="0">
                  <a:pos x="32" y="9"/>
                </a:cxn>
                <a:cxn ang="0">
                  <a:pos x="32" y="6"/>
                </a:cxn>
                <a:cxn ang="0">
                  <a:pos x="24" y="3"/>
                </a:cxn>
                <a:cxn ang="0">
                  <a:pos x="24" y="2"/>
                </a:cxn>
                <a:cxn ang="0">
                  <a:pos x="17" y="2"/>
                </a:cxn>
                <a:cxn ang="0">
                  <a:pos x="17" y="0"/>
                </a:cxn>
                <a:cxn ang="0">
                  <a:pos x="0" y="0"/>
                </a:cxn>
              </a:cxnLst>
              <a:rect l="0" t="0" r="r" b="b"/>
              <a:pathLst>
                <a:path w="39" h="59">
                  <a:moveTo>
                    <a:pt x="0" y="0"/>
                  </a:moveTo>
                  <a:lnTo>
                    <a:pt x="0" y="14"/>
                  </a:lnTo>
                  <a:lnTo>
                    <a:pt x="21" y="14"/>
                  </a:lnTo>
                  <a:lnTo>
                    <a:pt x="24" y="17"/>
                  </a:lnTo>
                  <a:lnTo>
                    <a:pt x="24" y="19"/>
                  </a:lnTo>
                  <a:lnTo>
                    <a:pt x="25" y="19"/>
                  </a:lnTo>
                  <a:lnTo>
                    <a:pt x="25" y="40"/>
                  </a:lnTo>
                  <a:lnTo>
                    <a:pt x="24" y="40"/>
                  </a:lnTo>
                  <a:lnTo>
                    <a:pt x="24" y="43"/>
                  </a:lnTo>
                  <a:lnTo>
                    <a:pt x="21" y="44"/>
                  </a:lnTo>
                  <a:lnTo>
                    <a:pt x="21" y="47"/>
                  </a:lnTo>
                  <a:lnTo>
                    <a:pt x="18" y="48"/>
                  </a:lnTo>
                  <a:lnTo>
                    <a:pt x="14" y="48"/>
                  </a:lnTo>
                  <a:lnTo>
                    <a:pt x="14" y="14"/>
                  </a:lnTo>
                  <a:lnTo>
                    <a:pt x="0" y="14"/>
                  </a:lnTo>
                  <a:lnTo>
                    <a:pt x="0" y="59"/>
                  </a:lnTo>
                  <a:lnTo>
                    <a:pt x="27" y="59"/>
                  </a:lnTo>
                  <a:lnTo>
                    <a:pt x="27" y="58"/>
                  </a:lnTo>
                  <a:lnTo>
                    <a:pt x="34" y="52"/>
                  </a:lnTo>
                  <a:lnTo>
                    <a:pt x="34" y="49"/>
                  </a:lnTo>
                  <a:lnTo>
                    <a:pt x="35" y="49"/>
                  </a:lnTo>
                  <a:lnTo>
                    <a:pt x="35" y="47"/>
                  </a:lnTo>
                  <a:lnTo>
                    <a:pt x="36" y="47"/>
                  </a:lnTo>
                  <a:lnTo>
                    <a:pt x="36" y="44"/>
                  </a:lnTo>
                  <a:lnTo>
                    <a:pt x="38" y="44"/>
                  </a:lnTo>
                  <a:lnTo>
                    <a:pt x="38" y="36"/>
                  </a:lnTo>
                  <a:lnTo>
                    <a:pt x="39" y="36"/>
                  </a:lnTo>
                  <a:lnTo>
                    <a:pt x="39" y="22"/>
                  </a:lnTo>
                  <a:lnTo>
                    <a:pt x="38" y="22"/>
                  </a:lnTo>
                  <a:lnTo>
                    <a:pt x="38" y="14"/>
                  </a:lnTo>
                  <a:lnTo>
                    <a:pt x="36" y="14"/>
                  </a:lnTo>
                  <a:lnTo>
                    <a:pt x="36" y="11"/>
                  </a:lnTo>
                  <a:lnTo>
                    <a:pt x="35" y="11"/>
                  </a:lnTo>
                  <a:lnTo>
                    <a:pt x="32" y="9"/>
                  </a:lnTo>
                  <a:lnTo>
                    <a:pt x="32" y="6"/>
                  </a:lnTo>
                  <a:lnTo>
                    <a:pt x="24" y="3"/>
                  </a:lnTo>
                  <a:lnTo>
                    <a:pt x="24" y="2"/>
                  </a:lnTo>
                  <a:lnTo>
                    <a:pt x="17" y="2"/>
                  </a:lnTo>
                  <a:lnTo>
                    <a:pt x="17" y="0"/>
                  </a:lnTo>
                  <a:lnTo>
                    <a:pt x="0" y="0"/>
                  </a:lnTo>
                  <a:close/>
                </a:path>
              </a:pathLst>
            </a:custGeom>
            <a:solidFill>
              <a:srgbClr val="000000"/>
            </a:solidFill>
            <a:ln w="9525">
              <a:noFill/>
              <a:round/>
              <a:headEnd/>
              <a:tailEnd/>
            </a:ln>
          </p:spPr>
          <p:txBody>
            <a:bodyPr/>
            <a:lstStyle/>
            <a:p>
              <a:endParaRPr lang="en-US"/>
            </a:p>
          </p:txBody>
        </p:sp>
        <p:sp>
          <p:nvSpPr>
            <p:cNvPr id="15381" name="Freeform 21"/>
            <p:cNvSpPr>
              <a:spLocks/>
            </p:cNvSpPr>
            <p:nvPr/>
          </p:nvSpPr>
          <p:spPr bwMode="auto">
            <a:xfrm>
              <a:off x="434" y="2662"/>
              <a:ext cx="35" cy="60"/>
            </a:xfrm>
            <a:custGeom>
              <a:avLst/>
              <a:gdLst/>
              <a:ahLst/>
              <a:cxnLst>
                <a:cxn ang="0">
                  <a:pos x="0" y="40"/>
                </a:cxn>
                <a:cxn ang="0">
                  <a:pos x="7" y="46"/>
                </a:cxn>
                <a:cxn ang="0">
                  <a:pos x="13" y="47"/>
                </a:cxn>
                <a:cxn ang="0">
                  <a:pos x="18" y="45"/>
                </a:cxn>
                <a:cxn ang="0">
                  <a:pos x="20" y="40"/>
                </a:cxn>
                <a:cxn ang="0">
                  <a:pos x="18" y="36"/>
                </a:cxn>
                <a:cxn ang="0">
                  <a:pos x="13" y="32"/>
                </a:cxn>
                <a:cxn ang="0">
                  <a:pos x="3" y="25"/>
                </a:cxn>
                <a:cxn ang="0">
                  <a:pos x="0" y="16"/>
                </a:cxn>
                <a:cxn ang="0">
                  <a:pos x="4" y="4"/>
                </a:cxn>
                <a:cxn ang="0">
                  <a:pos x="11" y="1"/>
                </a:cxn>
                <a:cxn ang="0">
                  <a:pos x="18" y="0"/>
                </a:cxn>
                <a:cxn ang="0">
                  <a:pos x="31" y="2"/>
                </a:cxn>
                <a:cxn ang="0">
                  <a:pos x="31" y="16"/>
                </a:cxn>
                <a:cxn ang="0">
                  <a:pos x="25" y="12"/>
                </a:cxn>
                <a:cxn ang="0">
                  <a:pos x="20" y="10"/>
                </a:cxn>
                <a:cxn ang="0">
                  <a:pos x="18" y="12"/>
                </a:cxn>
                <a:cxn ang="0">
                  <a:pos x="16" y="12"/>
                </a:cxn>
                <a:cxn ang="0">
                  <a:pos x="14" y="16"/>
                </a:cxn>
                <a:cxn ang="0">
                  <a:pos x="16" y="20"/>
                </a:cxn>
                <a:cxn ang="0">
                  <a:pos x="18" y="21"/>
                </a:cxn>
                <a:cxn ang="0">
                  <a:pos x="21" y="23"/>
                </a:cxn>
                <a:cxn ang="0">
                  <a:pos x="31" y="30"/>
                </a:cxn>
                <a:cxn ang="0">
                  <a:pos x="34" y="34"/>
                </a:cxn>
                <a:cxn ang="0">
                  <a:pos x="35" y="39"/>
                </a:cxn>
                <a:cxn ang="0">
                  <a:pos x="34" y="47"/>
                </a:cxn>
                <a:cxn ang="0">
                  <a:pos x="28" y="53"/>
                </a:cxn>
                <a:cxn ang="0">
                  <a:pos x="21" y="58"/>
                </a:cxn>
                <a:cxn ang="0">
                  <a:pos x="14" y="60"/>
                </a:cxn>
                <a:cxn ang="0">
                  <a:pos x="0" y="55"/>
                </a:cxn>
                <a:cxn ang="0">
                  <a:pos x="0" y="40"/>
                </a:cxn>
              </a:cxnLst>
              <a:rect l="0" t="0" r="r" b="b"/>
              <a:pathLst>
                <a:path w="35" h="60">
                  <a:moveTo>
                    <a:pt x="0" y="40"/>
                  </a:moveTo>
                  <a:lnTo>
                    <a:pt x="7" y="46"/>
                  </a:lnTo>
                  <a:lnTo>
                    <a:pt x="13" y="47"/>
                  </a:lnTo>
                  <a:lnTo>
                    <a:pt x="18" y="45"/>
                  </a:lnTo>
                  <a:lnTo>
                    <a:pt x="20" y="40"/>
                  </a:lnTo>
                  <a:lnTo>
                    <a:pt x="18" y="36"/>
                  </a:lnTo>
                  <a:lnTo>
                    <a:pt x="13" y="32"/>
                  </a:lnTo>
                  <a:lnTo>
                    <a:pt x="3" y="25"/>
                  </a:lnTo>
                  <a:lnTo>
                    <a:pt x="0" y="16"/>
                  </a:lnTo>
                  <a:lnTo>
                    <a:pt x="4" y="4"/>
                  </a:lnTo>
                  <a:lnTo>
                    <a:pt x="11" y="1"/>
                  </a:lnTo>
                  <a:lnTo>
                    <a:pt x="18" y="0"/>
                  </a:lnTo>
                  <a:lnTo>
                    <a:pt x="31" y="2"/>
                  </a:lnTo>
                  <a:lnTo>
                    <a:pt x="31" y="16"/>
                  </a:lnTo>
                  <a:lnTo>
                    <a:pt x="25" y="12"/>
                  </a:lnTo>
                  <a:lnTo>
                    <a:pt x="20" y="10"/>
                  </a:lnTo>
                  <a:lnTo>
                    <a:pt x="18" y="12"/>
                  </a:lnTo>
                  <a:lnTo>
                    <a:pt x="16" y="12"/>
                  </a:lnTo>
                  <a:lnTo>
                    <a:pt x="14" y="16"/>
                  </a:lnTo>
                  <a:lnTo>
                    <a:pt x="16" y="20"/>
                  </a:lnTo>
                  <a:lnTo>
                    <a:pt x="18" y="21"/>
                  </a:lnTo>
                  <a:lnTo>
                    <a:pt x="21" y="23"/>
                  </a:lnTo>
                  <a:lnTo>
                    <a:pt x="31" y="30"/>
                  </a:lnTo>
                  <a:lnTo>
                    <a:pt x="34" y="34"/>
                  </a:lnTo>
                  <a:lnTo>
                    <a:pt x="35" y="39"/>
                  </a:lnTo>
                  <a:lnTo>
                    <a:pt x="34" y="47"/>
                  </a:lnTo>
                  <a:lnTo>
                    <a:pt x="28" y="53"/>
                  </a:lnTo>
                  <a:lnTo>
                    <a:pt x="21" y="58"/>
                  </a:lnTo>
                  <a:lnTo>
                    <a:pt x="14" y="60"/>
                  </a:lnTo>
                  <a:lnTo>
                    <a:pt x="0" y="55"/>
                  </a:lnTo>
                  <a:lnTo>
                    <a:pt x="0" y="40"/>
                  </a:lnTo>
                  <a:close/>
                </a:path>
              </a:pathLst>
            </a:custGeom>
            <a:solidFill>
              <a:srgbClr val="000000"/>
            </a:solidFill>
            <a:ln w="9525">
              <a:noFill/>
              <a:round/>
              <a:headEnd/>
              <a:tailEnd/>
            </a:ln>
          </p:spPr>
          <p:txBody>
            <a:bodyPr/>
            <a:lstStyle/>
            <a:p>
              <a:endParaRPr lang="en-US"/>
            </a:p>
          </p:txBody>
        </p:sp>
        <p:sp>
          <p:nvSpPr>
            <p:cNvPr id="15382" name="Line 22"/>
            <p:cNvSpPr>
              <a:spLocks noChangeShapeType="1"/>
            </p:cNvSpPr>
            <p:nvPr/>
          </p:nvSpPr>
          <p:spPr bwMode="auto">
            <a:xfrm>
              <a:off x="473" y="2715"/>
              <a:ext cx="176" cy="30"/>
            </a:xfrm>
            <a:prstGeom prst="line">
              <a:avLst/>
            </a:prstGeom>
            <a:noFill/>
            <a:ln w="0">
              <a:solidFill>
                <a:srgbClr val="000000"/>
              </a:solidFill>
              <a:round/>
              <a:headEnd/>
              <a:tailEnd/>
            </a:ln>
          </p:spPr>
          <p:txBody>
            <a:bodyPr/>
            <a:lstStyle/>
            <a:p>
              <a:endParaRPr lang="en-US"/>
            </a:p>
          </p:txBody>
        </p:sp>
        <p:sp>
          <p:nvSpPr>
            <p:cNvPr id="15383" name="Freeform 23"/>
            <p:cNvSpPr>
              <a:spLocks/>
            </p:cNvSpPr>
            <p:nvPr/>
          </p:nvSpPr>
          <p:spPr bwMode="auto">
            <a:xfrm>
              <a:off x="1044" y="2784"/>
              <a:ext cx="32" cy="41"/>
            </a:xfrm>
            <a:custGeom>
              <a:avLst/>
              <a:gdLst/>
              <a:ahLst/>
              <a:cxnLst>
                <a:cxn ang="0">
                  <a:pos x="11" y="19"/>
                </a:cxn>
                <a:cxn ang="0">
                  <a:pos x="4" y="15"/>
                </a:cxn>
                <a:cxn ang="0">
                  <a:pos x="3" y="11"/>
                </a:cxn>
                <a:cxn ang="0">
                  <a:pos x="3" y="7"/>
                </a:cxn>
                <a:cxn ang="0">
                  <a:pos x="5" y="4"/>
                </a:cxn>
                <a:cxn ang="0">
                  <a:pos x="11" y="2"/>
                </a:cxn>
                <a:cxn ang="0">
                  <a:pos x="17" y="0"/>
                </a:cxn>
                <a:cxn ang="0">
                  <a:pos x="21" y="2"/>
                </a:cxn>
                <a:cxn ang="0">
                  <a:pos x="25" y="2"/>
                </a:cxn>
                <a:cxn ang="0">
                  <a:pos x="28" y="3"/>
                </a:cxn>
                <a:cxn ang="0">
                  <a:pos x="29" y="4"/>
                </a:cxn>
                <a:cxn ang="0">
                  <a:pos x="31" y="7"/>
                </a:cxn>
                <a:cxn ang="0">
                  <a:pos x="31" y="10"/>
                </a:cxn>
                <a:cxn ang="0">
                  <a:pos x="28" y="11"/>
                </a:cxn>
                <a:cxn ang="0">
                  <a:pos x="24" y="8"/>
                </a:cxn>
                <a:cxn ang="0">
                  <a:pos x="22" y="6"/>
                </a:cxn>
                <a:cxn ang="0">
                  <a:pos x="21" y="4"/>
                </a:cxn>
                <a:cxn ang="0">
                  <a:pos x="17" y="3"/>
                </a:cxn>
                <a:cxn ang="0">
                  <a:pos x="11" y="6"/>
                </a:cxn>
                <a:cxn ang="0">
                  <a:pos x="8" y="11"/>
                </a:cxn>
                <a:cxn ang="0">
                  <a:pos x="11" y="17"/>
                </a:cxn>
                <a:cxn ang="0">
                  <a:pos x="15" y="19"/>
                </a:cxn>
                <a:cxn ang="0">
                  <a:pos x="18" y="18"/>
                </a:cxn>
                <a:cxn ang="0">
                  <a:pos x="21" y="18"/>
                </a:cxn>
                <a:cxn ang="0">
                  <a:pos x="24" y="19"/>
                </a:cxn>
                <a:cxn ang="0">
                  <a:pos x="25" y="19"/>
                </a:cxn>
                <a:cxn ang="0">
                  <a:pos x="24" y="21"/>
                </a:cxn>
                <a:cxn ang="0">
                  <a:pos x="19" y="21"/>
                </a:cxn>
                <a:cxn ang="0">
                  <a:pos x="17" y="21"/>
                </a:cxn>
                <a:cxn ang="0">
                  <a:pos x="14" y="22"/>
                </a:cxn>
                <a:cxn ang="0">
                  <a:pos x="10" y="23"/>
                </a:cxn>
                <a:cxn ang="0">
                  <a:pos x="8" y="29"/>
                </a:cxn>
                <a:cxn ang="0">
                  <a:pos x="10" y="36"/>
                </a:cxn>
                <a:cxn ang="0">
                  <a:pos x="14" y="37"/>
                </a:cxn>
                <a:cxn ang="0">
                  <a:pos x="17" y="38"/>
                </a:cxn>
                <a:cxn ang="0">
                  <a:pos x="21" y="37"/>
                </a:cxn>
                <a:cxn ang="0">
                  <a:pos x="24" y="33"/>
                </a:cxn>
                <a:cxn ang="0">
                  <a:pos x="25" y="30"/>
                </a:cxn>
                <a:cxn ang="0">
                  <a:pos x="28" y="29"/>
                </a:cxn>
                <a:cxn ang="0">
                  <a:pos x="31" y="30"/>
                </a:cxn>
                <a:cxn ang="0">
                  <a:pos x="32" y="33"/>
                </a:cxn>
                <a:cxn ang="0">
                  <a:pos x="31" y="36"/>
                </a:cxn>
                <a:cxn ang="0">
                  <a:pos x="29" y="38"/>
                </a:cxn>
                <a:cxn ang="0">
                  <a:pos x="17" y="41"/>
                </a:cxn>
                <a:cxn ang="0">
                  <a:pos x="10" y="40"/>
                </a:cxn>
                <a:cxn ang="0">
                  <a:pos x="4" y="38"/>
                </a:cxn>
                <a:cxn ang="0">
                  <a:pos x="0" y="30"/>
                </a:cxn>
                <a:cxn ang="0">
                  <a:pos x="0" y="27"/>
                </a:cxn>
                <a:cxn ang="0">
                  <a:pos x="3" y="25"/>
                </a:cxn>
                <a:cxn ang="0">
                  <a:pos x="5" y="22"/>
                </a:cxn>
                <a:cxn ang="0">
                  <a:pos x="11" y="19"/>
                </a:cxn>
              </a:cxnLst>
              <a:rect l="0" t="0" r="r" b="b"/>
              <a:pathLst>
                <a:path w="32" h="41">
                  <a:moveTo>
                    <a:pt x="11" y="19"/>
                  </a:moveTo>
                  <a:lnTo>
                    <a:pt x="4" y="15"/>
                  </a:lnTo>
                  <a:lnTo>
                    <a:pt x="3" y="11"/>
                  </a:lnTo>
                  <a:lnTo>
                    <a:pt x="3" y="7"/>
                  </a:lnTo>
                  <a:lnTo>
                    <a:pt x="5" y="4"/>
                  </a:lnTo>
                  <a:lnTo>
                    <a:pt x="11" y="2"/>
                  </a:lnTo>
                  <a:lnTo>
                    <a:pt x="17" y="0"/>
                  </a:lnTo>
                  <a:lnTo>
                    <a:pt x="21" y="2"/>
                  </a:lnTo>
                  <a:lnTo>
                    <a:pt x="25" y="2"/>
                  </a:lnTo>
                  <a:lnTo>
                    <a:pt x="28" y="3"/>
                  </a:lnTo>
                  <a:lnTo>
                    <a:pt x="29" y="4"/>
                  </a:lnTo>
                  <a:lnTo>
                    <a:pt x="31" y="7"/>
                  </a:lnTo>
                  <a:lnTo>
                    <a:pt x="31" y="10"/>
                  </a:lnTo>
                  <a:lnTo>
                    <a:pt x="28" y="11"/>
                  </a:lnTo>
                  <a:lnTo>
                    <a:pt x="24" y="8"/>
                  </a:lnTo>
                  <a:lnTo>
                    <a:pt x="22" y="6"/>
                  </a:lnTo>
                  <a:lnTo>
                    <a:pt x="21" y="4"/>
                  </a:lnTo>
                  <a:lnTo>
                    <a:pt x="17" y="3"/>
                  </a:lnTo>
                  <a:lnTo>
                    <a:pt x="11" y="6"/>
                  </a:lnTo>
                  <a:lnTo>
                    <a:pt x="8" y="11"/>
                  </a:lnTo>
                  <a:lnTo>
                    <a:pt x="11" y="17"/>
                  </a:lnTo>
                  <a:lnTo>
                    <a:pt x="15" y="19"/>
                  </a:lnTo>
                  <a:lnTo>
                    <a:pt x="18" y="18"/>
                  </a:lnTo>
                  <a:lnTo>
                    <a:pt x="21" y="18"/>
                  </a:lnTo>
                  <a:lnTo>
                    <a:pt x="24" y="19"/>
                  </a:lnTo>
                  <a:lnTo>
                    <a:pt x="25" y="19"/>
                  </a:lnTo>
                  <a:lnTo>
                    <a:pt x="24" y="21"/>
                  </a:lnTo>
                  <a:lnTo>
                    <a:pt x="19" y="21"/>
                  </a:lnTo>
                  <a:lnTo>
                    <a:pt x="17" y="21"/>
                  </a:lnTo>
                  <a:lnTo>
                    <a:pt x="14" y="22"/>
                  </a:lnTo>
                  <a:lnTo>
                    <a:pt x="10" y="23"/>
                  </a:lnTo>
                  <a:lnTo>
                    <a:pt x="8" y="29"/>
                  </a:lnTo>
                  <a:lnTo>
                    <a:pt x="10" y="36"/>
                  </a:lnTo>
                  <a:lnTo>
                    <a:pt x="14" y="37"/>
                  </a:lnTo>
                  <a:lnTo>
                    <a:pt x="17" y="38"/>
                  </a:lnTo>
                  <a:lnTo>
                    <a:pt x="21" y="37"/>
                  </a:lnTo>
                  <a:lnTo>
                    <a:pt x="24" y="33"/>
                  </a:lnTo>
                  <a:lnTo>
                    <a:pt x="25" y="30"/>
                  </a:lnTo>
                  <a:lnTo>
                    <a:pt x="28" y="29"/>
                  </a:lnTo>
                  <a:lnTo>
                    <a:pt x="31" y="30"/>
                  </a:lnTo>
                  <a:lnTo>
                    <a:pt x="32" y="33"/>
                  </a:lnTo>
                  <a:lnTo>
                    <a:pt x="31" y="36"/>
                  </a:lnTo>
                  <a:lnTo>
                    <a:pt x="29" y="38"/>
                  </a:lnTo>
                  <a:lnTo>
                    <a:pt x="17" y="41"/>
                  </a:lnTo>
                  <a:lnTo>
                    <a:pt x="10" y="40"/>
                  </a:lnTo>
                  <a:lnTo>
                    <a:pt x="4" y="38"/>
                  </a:lnTo>
                  <a:lnTo>
                    <a:pt x="0" y="30"/>
                  </a:lnTo>
                  <a:lnTo>
                    <a:pt x="0" y="27"/>
                  </a:lnTo>
                  <a:lnTo>
                    <a:pt x="3" y="25"/>
                  </a:lnTo>
                  <a:lnTo>
                    <a:pt x="5" y="22"/>
                  </a:lnTo>
                  <a:lnTo>
                    <a:pt x="11" y="19"/>
                  </a:lnTo>
                  <a:close/>
                </a:path>
              </a:pathLst>
            </a:custGeom>
            <a:solidFill>
              <a:srgbClr val="000000"/>
            </a:solidFill>
            <a:ln w="9525">
              <a:noFill/>
              <a:round/>
              <a:headEnd/>
              <a:tailEnd/>
            </a:ln>
          </p:spPr>
          <p:txBody>
            <a:bodyPr/>
            <a:lstStyle/>
            <a:p>
              <a:endParaRPr lang="en-US"/>
            </a:p>
          </p:txBody>
        </p:sp>
        <p:sp>
          <p:nvSpPr>
            <p:cNvPr id="15384" name="Freeform 24"/>
            <p:cNvSpPr>
              <a:spLocks/>
            </p:cNvSpPr>
            <p:nvPr/>
          </p:nvSpPr>
          <p:spPr bwMode="auto">
            <a:xfrm>
              <a:off x="1041" y="2781"/>
              <a:ext cx="38" cy="47"/>
            </a:xfrm>
            <a:custGeom>
              <a:avLst/>
              <a:gdLst/>
              <a:ahLst/>
              <a:cxnLst>
                <a:cxn ang="0">
                  <a:pos x="10" y="17"/>
                </a:cxn>
                <a:cxn ang="0">
                  <a:pos x="8" y="10"/>
                </a:cxn>
                <a:cxn ang="0">
                  <a:pos x="11" y="6"/>
                </a:cxn>
                <a:cxn ang="0">
                  <a:pos x="28" y="7"/>
                </a:cxn>
                <a:cxn ang="0">
                  <a:pos x="29" y="7"/>
                </a:cxn>
                <a:cxn ang="0">
                  <a:pos x="31" y="10"/>
                </a:cxn>
                <a:cxn ang="0">
                  <a:pos x="31" y="13"/>
                </a:cxn>
                <a:cxn ang="0">
                  <a:pos x="29" y="10"/>
                </a:cxn>
                <a:cxn ang="0">
                  <a:pos x="25" y="6"/>
                </a:cxn>
                <a:cxn ang="0">
                  <a:pos x="11" y="9"/>
                </a:cxn>
                <a:cxn ang="0">
                  <a:pos x="10" y="18"/>
                </a:cxn>
                <a:cxn ang="0">
                  <a:pos x="15" y="22"/>
                </a:cxn>
                <a:cxn ang="0">
                  <a:pos x="22" y="22"/>
                </a:cxn>
                <a:cxn ang="0">
                  <a:pos x="25" y="24"/>
                </a:cxn>
                <a:cxn ang="0">
                  <a:pos x="24" y="24"/>
                </a:cxn>
                <a:cxn ang="0">
                  <a:pos x="14" y="22"/>
                </a:cxn>
                <a:cxn ang="0">
                  <a:pos x="13" y="24"/>
                </a:cxn>
                <a:cxn ang="0">
                  <a:pos x="13" y="41"/>
                </a:cxn>
                <a:cxn ang="0">
                  <a:pos x="24" y="43"/>
                </a:cxn>
                <a:cxn ang="0">
                  <a:pos x="27" y="39"/>
                </a:cxn>
                <a:cxn ang="0">
                  <a:pos x="29" y="33"/>
                </a:cxn>
                <a:cxn ang="0">
                  <a:pos x="32" y="36"/>
                </a:cxn>
                <a:cxn ang="0">
                  <a:pos x="32" y="37"/>
                </a:cxn>
                <a:cxn ang="0">
                  <a:pos x="28" y="39"/>
                </a:cxn>
                <a:cxn ang="0">
                  <a:pos x="11" y="40"/>
                </a:cxn>
                <a:cxn ang="0">
                  <a:pos x="7" y="37"/>
                </a:cxn>
                <a:cxn ang="0">
                  <a:pos x="6" y="30"/>
                </a:cxn>
                <a:cxn ang="0">
                  <a:pos x="8" y="28"/>
                </a:cxn>
                <a:cxn ang="0">
                  <a:pos x="13" y="25"/>
                </a:cxn>
                <a:cxn ang="0">
                  <a:pos x="14" y="20"/>
                </a:cxn>
                <a:cxn ang="0">
                  <a:pos x="10" y="22"/>
                </a:cxn>
                <a:cxn ang="0">
                  <a:pos x="3" y="28"/>
                </a:cxn>
                <a:cxn ang="0">
                  <a:pos x="1" y="28"/>
                </a:cxn>
                <a:cxn ang="0">
                  <a:pos x="3" y="41"/>
                </a:cxn>
                <a:cxn ang="0">
                  <a:pos x="14" y="47"/>
                </a:cxn>
                <a:cxn ang="0">
                  <a:pos x="34" y="43"/>
                </a:cxn>
                <a:cxn ang="0">
                  <a:pos x="36" y="39"/>
                </a:cxn>
                <a:cxn ang="0">
                  <a:pos x="31" y="29"/>
                </a:cxn>
                <a:cxn ang="0">
                  <a:pos x="25" y="36"/>
                </a:cxn>
                <a:cxn ang="0">
                  <a:pos x="21" y="39"/>
                </a:cxn>
                <a:cxn ang="0">
                  <a:pos x="15" y="37"/>
                </a:cxn>
                <a:cxn ang="0">
                  <a:pos x="13" y="29"/>
                </a:cxn>
                <a:cxn ang="0">
                  <a:pos x="17" y="25"/>
                </a:cxn>
                <a:cxn ang="0">
                  <a:pos x="21" y="22"/>
                </a:cxn>
                <a:cxn ang="0">
                  <a:pos x="28" y="24"/>
                </a:cxn>
                <a:cxn ang="0">
                  <a:pos x="27" y="20"/>
                </a:cxn>
                <a:cxn ang="0">
                  <a:pos x="21" y="18"/>
                </a:cxn>
                <a:cxn ang="0">
                  <a:pos x="15" y="20"/>
                </a:cxn>
                <a:cxn ang="0">
                  <a:pos x="13" y="15"/>
                </a:cxn>
                <a:cxn ang="0">
                  <a:pos x="17" y="9"/>
                </a:cxn>
                <a:cxn ang="0">
                  <a:pos x="22" y="10"/>
                </a:cxn>
                <a:cxn ang="0">
                  <a:pos x="24" y="13"/>
                </a:cxn>
                <a:cxn ang="0">
                  <a:pos x="28" y="15"/>
                </a:cxn>
                <a:cxn ang="0">
                  <a:pos x="34" y="15"/>
                </a:cxn>
                <a:cxn ang="0">
                  <a:pos x="34" y="7"/>
                </a:cxn>
                <a:cxn ang="0">
                  <a:pos x="31" y="3"/>
                </a:cxn>
                <a:cxn ang="0">
                  <a:pos x="20" y="0"/>
                </a:cxn>
                <a:cxn ang="0">
                  <a:pos x="6" y="7"/>
                </a:cxn>
                <a:cxn ang="0">
                  <a:pos x="4" y="7"/>
                </a:cxn>
                <a:cxn ang="0">
                  <a:pos x="8" y="22"/>
                </a:cxn>
              </a:cxnLst>
              <a:rect l="0" t="0" r="r" b="b"/>
              <a:pathLst>
                <a:path w="38" h="47">
                  <a:moveTo>
                    <a:pt x="14" y="20"/>
                  </a:moveTo>
                  <a:lnTo>
                    <a:pt x="14" y="21"/>
                  </a:lnTo>
                  <a:lnTo>
                    <a:pt x="14" y="20"/>
                  </a:lnTo>
                  <a:lnTo>
                    <a:pt x="11" y="20"/>
                  </a:lnTo>
                  <a:lnTo>
                    <a:pt x="11" y="18"/>
                  </a:lnTo>
                  <a:lnTo>
                    <a:pt x="10" y="17"/>
                  </a:lnTo>
                  <a:lnTo>
                    <a:pt x="8" y="17"/>
                  </a:lnTo>
                  <a:lnTo>
                    <a:pt x="8" y="14"/>
                  </a:lnTo>
                  <a:lnTo>
                    <a:pt x="7" y="10"/>
                  </a:lnTo>
                  <a:lnTo>
                    <a:pt x="8" y="10"/>
                  </a:lnTo>
                  <a:lnTo>
                    <a:pt x="8" y="9"/>
                  </a:lnTo>
                  <a:lnTo>
                    <a:pt x="8" y="10"/>
                  </a:lnTo>
                  <a:lnTo>
                    <a:pt x="10" y="10"/>
                  </a:lnTo>
                  <a:lnTo>
                    <a:pt x="10" y="9"/>
                  </a:lnTo>
                  <a:lnTo>
                    <a:pt x="11" y="7"/>
                  </a:lnTo>
                  <a:lnTo>
                    <a:pt x="10" y="7"/>
                  </a:lnTo>
                  <a:lnTo>
                    <a:pt x="11" y="7"/>
                  </a:lnTo>
                  <a:lnTo>
                    <a:pt x="11" y="6"/>
                  </a:lnTo>
                  <a:lnTo>
                    <a:pt x="14" y="7"/>
                  </a:lnTo>
                  <a:lnTo>
                    <a:pt x="15" y="6"/>
                  </a:lnTo>
                  <a:lnTo>
                    <a:pt x="20" y="6"/>
                  </a:lnTo>
                  <a:lnTo>
                    <a:pt x="24" y="5"/>
                  </a:lnTo>
                  <a:lnTo>
                    <a:pt x="24" y="6"/>
                  </a:lnTo>
                  <a:lnTo>
                    <a:pt x="28" y="7"/>
                  </a:lnTo>
                  <a:lnTo>
                    <a:pt x="27" y="7"/>
                  </a:lnTo>
                  <a:lnTo>
                    <a:pt x="28" y="7"/>
                  </a:lnTo>
                  <a:lnTo>
                    <a:pt x="28" y="6"/>
                  </a:lnTo>
                  <a:lnTo>
                    <a:pt x="28" y="7"/>
                  </a:lnTo>
                  <a:lnTo>
                    <a:pt x="31" y="7"/>
                  </a:lnTo>
                  <a:lnTo>
                    <a:pt x="29" y="7"/>
                  </a:lnTo>
                  <a:lnTo>
                    <a:pt x="29" y="9"/>
                  </a:lnTo>
                  <a:lnTo>
                    <a:pt x="31" y="9"/>
                  </a:lnTo>
                  <a:lnTo>
                    <a:pt x="29" y="7"/>
                  </a:lnTo>
                  <a:lnTo>
                    <a:pt x="31" y="10"/>
                  </a:lnTo>
                  <a:lnTo>
                    <a:pt x="32" y="10"/>
                  </a:lnTo>
                  <a:lnTo>
                    <a:pt x="31" y="10"/>
                  </a:lnTo>
                  <a:lnTo>
                    <a:pt x="31" y="13"/>
                  </a:lnTo>
                  <a:lnTo>
                    <a:pt x="34" y="10"/>
                  </a:lnTo>
                  <a:lnTo>
                    <a:pt x="29" y="11"/>
                  </a:lnTo>
                  <a:lnTo>
                    <a:pt x="28" y="14"/>
                  </a:lnTo>
                  <a:lnTo>
                    <a:pt x="31" y="11"/>
                  </a:lnTo>
                  <a:lnTo>
                    <a:pt x="31" y="13"/>
                  </a:lnTo>
                  <a:lnTo>
                    <a:pt x="31" y="11"/>
                  </a:lnTo>
                  <a:lnTo>
                    <a:pt x="29" y="11"/>
                  </a:lnTo>
                  <a:lnTo>
                    <a:pt x="29" y="10"/>
                  </a:lnTo>
                  <a:lnTo>
                    <a:pt x="27" y="9"/>
                  </a:lnTo>
                  <a:lnTo>
                    <a:pt x="28" y="10"/>
                  </a:lnTo>
                  <a:lnTo>
                    <a:pt x="29" y="10"/>
                  </a:lnTo>
                  <a:lnTo>
                    <a:pt x="29" y="11"/>
                  </a:lnTo>
                  <a:lnTo>
                    <a:pt x="28" y="9"/>
                  </a:lnTo>
                  <a:lnTo>
                    <a:pt x="27" y="9"/>
                  </a:lnTo>
                  <a:lnTo>
                    <a:pt x="27" y="6"/>
                  </a:lnTo>
                  <a:lnTo>
                    <a:pt x="24" y="5"/>
                  </a:lnTo>
                  <a:lnTo>
                    <a:pt x="25" y="6"/>
                  </a:lnTo>
                  <a:lnTo>
                    <a:pt x="24" y="3"/>
                  </a:lnTo>
                  <a:lnTo>
                    <a:pt x="20" y="3"/>
                  </a:lnTo>
                  <a:lnTo>
                    <a:pt x="14" y="5"/>
                  </a:lnTo>
                  <a:lnTo>
                    <a:pt x="14" y="6"/>
                  </a:lnTo>
                  <a:lnTo>
                    <a:pt x="13" y="6"/>
                  </a:lnTo>
                  <a:lnTo>
                    <a:pt x="11" y="9"/>
                  </a:lnTo>
                  <a:lnTo>
                    <a:pt x="14" y="6"/>
                  </a:lnTo>
                  <a:lnTo>
                    <a:pt x="11" y="7"/>
                  </a:lnTo>
                  <a:lnTo>
                    <a:pt x="11" y="9"/>
                  </a:lnTo>
                  <a:lnTo>
                    <a:pt x="10" y="9"/>
                  </a:lnTo>
                  <a:lnTo>
                    <a:pt x="8" y="14"/>
                  </a:lnTo>
                  <a:lnTo>
                    <a:pt x="10" y="18"/>
                  </a:lnTo>
                  <a:lnTo>
                    <a:pt x="11" y="18"/>
                  </a:lnTo>
                  <a:lnTo>
                    <a:pt x="10" y="20"/>
                  </a:lnTo>
                  <a:lnTo>
                    <a:pt x="13" y="21"/>
                  </a:lnTo>
                  <a:lnTo>
                    <a:pt x="11" y="20"/>
                  </a:lnTo>
                  <a:lnTo>
                    <a:pt x="13" y="22"/>
                  </a:lnTo>
                  <a:lnTo>
                    <a:pt x="15" y="22"/>
                  </a:lnTo>
                  <a:lnTo>
                    <a:pt x="15" y="24"/>
                  </a:lnTo>
                  <a:lnTo>
                    <a:pt x="18" y="25"/>
                  </a:lnTo>
                  <a:lnTo>
                    <a:pt x="21" y="24"/>
                  </a:lnTo>
                  <a:lnTo>
                    <a:pt x="21" y="22"/>
                  </a:lnTo>
                  <a:lnTo>
                    <a:pt x="21" y="24"/>
                  </a:lnTo>
                  <a:lnTo>
                    <a:pt x="22" y="22"/>
                  </a:lnTo>
                  <a:lnTo>
                    <a:pt x="21" y="24"/>
                  </a:lnTo>
                  <a:lnTo>
                    <a:pt x="24" y="24"/>
                  </a:lnTo>
                  <a:lnTo>
                    <a:pt x="25" y="22"/>
                  </a:lnTo>
                  <a:lnTo>
                    <a:pt x="24" y="22"/>
                  </a:lnTo>
                  <a:lnTo>
                    <a:pt x="24" y="24"/>
                  </a:lnTo>
                  <a:lnTo>
                    <a:pt x="25" y="24"/>
                  </a:lnTo>
                  <a:lnTo>
                    <a:pt x="25" y="25"/>
                  </a:lnTo>
                  <a:lnTo>
                    <a:pt x="28" y="25"/>
                  </a:lnTo>
                  <a:lnTo>
                    <a:pt x="25" y="22"/>
                  </a:lnTo>
                  <a:lnTo>
                    <a:pt x="28" y="20"/>
                  </a:lnTo>
                  <a:lnTo>
                    <a:pt x="25" y="21"/>
                  </a:lnTo>
                  <a:lnTo>
                    <a:pt x="24" y="24"/>
                  </a:lnTo>
                  <a:lnTo>
                    <a:pt x="27" y="21"/>
                  </a:lnTo>
                  <a:lnTo>
                    <a:pt x="24" y="21"/>
                  </a:lnTo>
                  <a:lnTo>
                    <a:pt x="24" y="26"/>
                  </a:lnTo>
                  <a:lnTo>
                    <a:pt x="24" y="21"/>
                  </a:lnTo>
                  <a:lnTo>
                    <a:pt x="20" y="21"/>
                  </a:lnTo>
                  <a:lnTo>
                    <a:pt x="14" y="22"/>
                  </a:lnTo>
                  <a:lnTo>
                    <a:pt x="14" y="24"/>
                  </a:lnTo>
                  <a:lnTo>
                    <a:pt x="11" y="24"/>
                  </a:lnTo>
                  <a:lnTo>
                    <a:pt x="10" y="26"/>
                  </a:lnTo>
                  <a:lnTo>
                    <a:pt x="11" y="24"/>
                  </a:lnTo>
                  <a:lnTo>
                    <a:pt x="11" y="25"/>
                  </a:lnTo>
                  <a:lnTo>
                    <a:pt x="13" y="24"/>
                  </a:lnTo>
                  <a:lnTo>
                    <a:pt x="10" y="25"/>
                  </a:lnTo>
                  <a:lnTo>
                    <a:pt x="8" y="32"/>
                  </a:lnTo>
                  <a:lnTo>
                    <a:pt x="8" y="39"/>
                  </a:lnTo>
                  <a:lnTo>
                    <a:pt x="11" y="40"/>
                  </a:lnTo>
                  <a:lnTo>
                    <a:pt x="11" y="41"/>
                  </a:lnTo>
                  <a:lnTo>
                    <a:pt x="13" y="41"/>
                  </a:lnTo>
                  <a:lnTo>
                    <a:pt x="13" y="40"/>
                  </a:lnTo>
                  <a:lnTo>
                    <a:pt x="13" y="41"/>
                  </a:lnTo>
                  <a:lnTo>
                    <a:pt x="15" y="41"/>
                  </a:lnTo>
                  <a:lnTo>
                    <a:pt x="15" y="43"/>
                  </a:lnTo>
                  <a:lnTo>
                    <a:pt x="20" y="44"/>
                  </a:lnTo>
                  <a:lnTo>
                    <a:pt x="24" y="43"/>
                  </a:lnTo>
                  <a:lnTo>
                    <a:pt x="24" y="41"/>
                  </a:lnTo>
                  <a:lnTo>
                    <a:pt x="24" y="43"/>
                  </a:lnTo>
                  <a:lnTo>
                    <a:pt x="27" y="40"/>
                  </a:lnTo>
                  <a:lnTo>
                    <a:pt x="25" y="40"/>
                  </a:lnTo>
                  <a:lnTo>
                    <a:pt x="27" y="40"/>
                  </a:lnTo>
                  <a:lnTo>
                    <a:pt x="27" y="39"/>
                  </a:lnTo>
                  <a:lnTo>
                    <a:pt x="28" y="39"/>
                  </a:lnTo>
                  <a:lnTo>
                    <a:pt x="29" y="36"/>
                  </a:lnTo>
                  <a:lnTo>
                    <a:pt x="28" y="35"/>
                  </a:lnTo>
                  <a:lnTo>
                    <a:pt x="28" y="36"/>
                  </a:lnTo>
                  <a:lnTo>
                    <a:pt x="31" y="33"/>
                  </a:lnTo>
                  <a:lnTo>
                    <a:pt x="29" y="33"/>
                  </a:lnTo>
                  <a:lnTo>
                    <a:pt x="31" y="35"/>
                  </a:lnTo>
                  <a:lnTo>
                    <a:pt x="32" y="33"/>
                  </a:lnTo>
                  <a:lnTo>
                    <a:pt x="31" y="33"/>
                  </a:lnTo>
                  <a:lnTo>
                    <a:pt x="31" y="35"/>
                  </a:lnTo>
                  <a:lnTo>
                    <a:pt x="32" y="35"/>
                  </a:lnTo>
                  <a:lnTo>
                    <a:pt x="32" y="36"/>
                  </a:lnTo>
                  <a:lnTo>
                    <a:pt x="34" y="36"/>
                  </a:lnTo>
                  <a:lnTo>
                    <a:pt x="34" y="35"/>
                  </a:lnTo>
                  <a:lnTo>
                    <a:pt x="32" y="36"/>
                  </a:lnTo>
                  <a:lnTo>
                    <a:pt x="34" y="36"/>
                  </a:lnTo>
                  <a:lnTo>
                    <a:pt x="32" y="36"/>
                  </a:lnTo>
                  <a:lnTo>
                    <a:pt x="32" y="37"/>
                  </a:lnTo>
                  <a:lnTo>
                    <a:pt x="31" y="37"/>
                  </a:lnTo>
                  <a:lnTo>
                    <a:pt x="29" y="41"/>
                  </a:lnTo>
                  <a:lnTo>
                    <a:pt x="29" y="40"/>
                  </a:lnTo>
                  <a:lnTo>
                    <a:pt x="31" y="39"/>
                  </a:lnTo>
                  <a:lnTo>
                    <a:pt x="32" y="39"/>
                  </a:lnTo>
                  <a:lnTo>
                    <a:pt x="28" y="39"/>
                  </a:lnTo>
                  <a:lnTo>
                    <a:pt x="27" y="40"/>
                  </a:lnTo>
                  <a:lnTo>
                    <a:pt x="22" y="40"/>
                  </a:lnTo>
                  <a:lnTo>
                    <a:pt x="21" y="41"/>
                  </a:lnTo>
                  <a:lnTo>
                    <a:pt x="17" y="41"/>
                  </a:lnTo>
                  <a:lnTo>
                    <a:pt x="15" y="40"/>
                  </a:lnTo>
                  <a:lnTo>
                    <a:pt x="11" y="40"/>
                  </a:lnTo>
                  <a:lnTo>
                    <a:pt x="10" y="39"/>
                  </a:lnTo>
                  <a:lnTo>
                    <a:pt x="7" y="39"/>
                  </a:lnTo>
                  <a:lnTo>
                    <a:pt x="8" y="39"/>
                  </a:lnTo>
                  <a:lnTo>
                    <a:pt x="8" y="40"/>
                  </a:lnTo>
                  <a:lnTo>
                    <a:pt x="8" y="39"/>
                  </a:lnTo>
                  <a:lnTo>
                    <a:pt x="7" y="37"/>
                  </a:lnTo>
                  <a:lnTo>
                    <a:pt x="6" y="37"/>
                  </a:lnTo>
                  <a:lnTo>
                    <a:pt x="6" y="36"/>
                  </a:lnTo>
                  <a:lnTo>
                    <a:pt x="4" y="36"/>
                  </a:lnTo>
                  <a:lnTo>
                    <a:pt x="6" y="33"/>
                  </a:lnTo>
                  <a:lnTo>
                    <a:pt x="4" y="30"/>
                  </a:lnTo>
                  <a:lnTo>
                    <a:pt x="6" y="30"/>
                  </a:lnTo>
                  <a:lnTo>
                    <a:pt x="6" y="29"/>
                  </a:lnTo>
                  <a:lnTo>
                    <a:pt x="6" y="30"/>
                  </a:lnTo>
                  <a:lnTo>
                    <a:pt x="7" y="30"/>
                  </a:lnTo>
                  <a:lnTo>
                    <a:pt x="7" y="29"/>
                  </a:lnTo>
                  <a:lnTo>
                    <a:pt x="8" y="29"/>
                  </a:lnTo>
                  <a:lnTo>
                    <a:pt x="8" y="28"/>
                  </a:lnTo>
                  <a:lnTo>
                    <a:pt x="7" y="28"/>
                  </a:lnTo>
                  <a:lnTo>
                    <a:pt x="8" y="28"/>
                  </a:lnTo>
                  <a:lnTo>
                    <a:pt x="8" y="26"/>
                  </a:lnTo>
                  <a:lnTo>
                    <a:pt x="10" y="26"/>
                  </a:lnTo>
                  <a:lnTo>
                    <a:pt x="10" y="25"/>
                  </a:lnTo>
                  <a:lnTo>
                    <a:pt x="13" y="25"/>
                  </a:lnTo>
                  <a:lnTo>
                    <a:pt x="13" y="24"/>
                  </a:lnTo>
                  <a:lnTo>
                    <a:pt x="14" y="25"/>
                  </a:lnTo>
                  <a:lnTo>
                    <a:pt x="15" y="25"/>
                  </a:lnTo>
                  <a:lnTo>
                    <a:pt x="14" y="25"/>
                  </a:lnTo>
                  <a:lnTo>
                    <a:pt x="15" y="25"/>
                  </a:lnTo>
                  <a:lnTo>
                    <a:pt x="14" y="20"/>
                  </a:lnTo>
                  <a:lnTo>
                    <a:pt x="14" y="25"/>
                  </a:lnTo>
                  <a:lnTo>
                    <a:pt x="15" y="20"/>
                  </a:lnTo>
                  <a:lnTo>
                    <a:pt x="13" y="20"/>
                  </a:lnTo>
                  <a:lnTo>
                    <a:pt x="14" y="20"/>
                  </a:lnTo>
                  <a:lnTo>
                    <a:pt x="10" y="21"/>
                  </a:lnTo>
                  <a:lnTo>
                    <a:pt x="10" y="22"/>
                  </a:lnTo>
                  <a:lnTo>
                    <a:pt x="7" y="22"/>
                  </a:lnTo>
                  <a:lnTo>
                    <a:pt x="7" y="24"/>
                  </a:lnTo>
                  <a:lnTo>
                    <a:pt x="6" y="24"/>
                  </a:lnTo>
                  <a:lnTo>
                    <a:pt x="6" y="25"/>
                  </a:lnTo>
                  <a:lnTo>
                    <a:pt x="4" y="25"/>
                  </a:lnTo>
                  <a:lnTo>
                    <a:pt x="3" y="28"/>
                  </a:lnTo>
                  <a:lnTo>
                    <a:pt x="3" y="26"/>
                  </a:lnTo>
                  <a:lnTo>
                    <a:pt x="4" y="25"/>
                  </a:lnTo>
                  <a:lnTo>
                    <a:pt x="6" y="25"/>
                  </a:lnTo>
                  <a:lnTo>
                    <a:pt x="3" y="26"/>
                  </a:lnTo>
                  <a:lnTo>
                    <a:pt x="3" y="28"/>
                  </a:lnTo>
                  <a:lnTo>
                    <a:pt x="1" y="28"/>
                  </a:lnTo>
                  <a:lnTo>
                    <a:pt x="0" y="33"/>
                  </a:lnTo>
                  <a:lnTo>
                    <a:pt x="1" y="39"/>
                  </a:lnTo>
                  <a:lnTo>
                    <a:pt x="3" y="39"/>
                  </a:lnTo>
                  <a:lnTo>
                    <a:pt x="3" y="40"/>
                  </a:lnTo>
                  <a:lnTo>
                    <a:pt x="4" y="40"/>
                  </a:lnTo>
                  <a:lnTo>
                    <a:pt x="3" y="41"/>
                  </a:lnTo>
                  <a:lnTo>
                    <a:pt x="6" y="43"/>
                  </a:lnTo>
                  <a:lnTo>
                    <a:pt x="6" y="44"/>
                  </a:lnTo>
                  <a:lnTo>
                    <a:pt x="7" y="44"/>
                  </a:lnTo>
                  <a:lnTo>
                    <a:pt x="8" y="45"/>
                  </a:lnTo>
                  <a:lnTo>
                    <a:pt x="13" y="45"/>
                  </a:lnTo>
                  <a:lnTo>
                    <a:pt x="14" y="47"/>
                  </a:lnTo>
                  <a:lnTo>
                    <a:pt x="24" y="47"/>
                  </a:lnTo>
                  <a:lnTo>
                    <a:pt x="25" y="45"/>
                  </a:lnTo>
                  <a:lnTo>
                    <a:pt x="29" y="45"/>
                  </a:lnTo>
                  <a:lnTo>
                    <a:pt x="31" y="44"/>
                  </a:lnTo>
                  <a:lnTo>
                    <a:pt x="34" y="44"/>
                  </a:lnTo>
                  <a:lnTo>
                    <a:pt x="34" y="43"/>
                  </a:lnTo>
                  <a:lnTo>
                    <a:pt x="35" y="43"/>
                  </a:lnTo>
                  <a:lnTo>
                    <a:pt x="35" y="41"/>
                  </a:lnTo>
                  <a:lnTo>
                    <a:pt x="34" y="40"/>
                  </a:lnTo>
                  <a:lnTo>
                    <a:pt x="35" y="40"/>
                  </a:lnTo>
                  <a:lnTo>
                    <a:pt x="35" y="39"/>
                  </a:lnTo>
                  <a:lnTo>
                    <a:pt x="36" y="39"/>
                  </a:lnTo>
                  <a:lnTo>
                    <a:pt x="38" y="36"/>
                  </a:lnTo>
                  <a:lnTo>
                    <a:pt x="36" y="32"/>
                  </a:lnTo>
                  <a:lnTo>
                    <a:pt x="34" y="30"/>
                  </a:lnTo>
                  <a:lnTo>
                    <a:pt x="36" y="33"/>
                  </a:lnTo>
                  <a:lnTo>
                    <a:pt x="35" y="30"/>
                  </a:lnTo>
                  <a:lnTo>
                    <a:pt x="31" y="29"/>
                  </a:lnTo>
                  <a:lnTo>
                    <a:pt x="27" y="30"/>
                  </a:lnTo>
                  <a:lnTo>
                    <a:pt x="25" y="33"/>
                  </a:lnTo>
                  <a:lnTo>
                    <a:pt x="28" y="30"/>
                  </a:lnTo>
                  <a:lnTo>
                    <a:pt x="25" y="32"/>
                  </a:lnTo>
                  <a:lnTo>
                    <a:pt x="24" y="36"/>
                  </a:lnTo>
                  <a:lnTo>
                    <a:pt x="25" y="36"/>
                  </a:lnTo>
                  <a:lnTo>
                    <a:pt x="24" y="36"/>
                  </a:lnTo>
                  <a:lnTo>
                    <a:pt x="24" y="37"/>
                  </a:lnTo>
                  <a:lnTo>
                    <a:pt x="22" y="37"/>
                  </a:lnTo>
                  <a:lnTo>
                    <a:pt x="21" y="40"/>
                  </a:lnTo>
                  <a:lnTo>
                    <a:pt x="24" y="37"/>
                  </a:lnTo>
                  <a:lnTo>
                    <a:pt x="21" y="39"/>
                  </a:lnTo>
                  <a:lnTo>
                    <a:pt x="21" y="40"/>
                  </a:lnTo>
                  <a:lnTo>
                    <a:pt x="20" y="39"/>
                  </a:lnTo>
                  <a:lnTo>
                    <a:pt x="18" y="40"/>
                  </a:lnTo>
                  <a:lnTo>
                    <a:pt x="18" y="39"/>
                  </a:lnTo>
                  <a:lnTo>
                    <a:pt x="15" y="39"/>
                  </a:lnTo>
                  <a:lnTo>
                    <a:pt x="15" y="37"/>
                  </a:lnTo>
                  <a:lnTo>
                    <a:pt x="13" y="36"/>
                  </a:lnTo>
                  <a:lnTo>
                    <a:pt x="14" y="36"/>
                  </a:lnTo>
                  <a:lnTo>
                    <a:pt x="14" y="37"/>
                  </a:lnTo>
                  <a:lnTo>
                    <a:pt x="14" y="32"/>
                  </a:lnTo>
                  <a:lnTo>
                    <a:pt x="13" y="28"/>
                  </a:lnTo>
                  <a:lnTo>
                    <a:pt x="13" y="29"/>
                  </a:lnTo>
                  <a:lnTo>
                    <a:pt x="14" y="28"/>
                  </a:lnTo>
                  <a:lnTo>
                    <a:pt x="14" y="29"/>
                  </a:lnTo>
                  <a:lnTo>
                    <a:pt x="15" y="26"/>
                  </a:lnTo>
                  <a:lnTo>
                    <a:pt x="14" y="26"/>
                  </a:lnTo>
                  <a:lnTo>
                    <a:pt x="17" y="26"/>
                  </a:lnTo>
                  <a:lnTo>
                    <a:pt x="17" y="25"/>
                  </a:lnTo>
                  <a:lnTo>
                    <a:pt x="20" y="26"/>
                  </a:lnTo>
                  <a:lnTo>
                    <a:pt x="24" y="26"/>
                  </a:lnTo>
                  <a:lnTo>
                    <a:pt x="24" y="21"/>
                  </a:lnTo>
                  <a:lnTo>
                    <a:pt x="22" y="21"/>
                  </a:lnTo>
                  <a:lnTo>
                    <a:pt x="22" y="22"/>
                  </a:lnTo>
                  <a:lnTo>
                    <a:pt x="21" y="22"/>
                  </a:lnTo>
                  <a:lnTo>
                    <a:pt x="21" y="25"/>
                  </a:lnTo>
                  <a:lnTo>
                    <a:pt x="22" y="25"/>
                  </a:lnTo>
                  <a:lnTo>
                    <a:pt x="22" y="26"/>
                  </a:lnTo>
                  <a:lnTo>
                    <a:pt x="27" y="26"/>
                  </a:lnTo>
                  <a:lnTo>
                    <a:pt x="29" y="24"/>
                  </a:lnTo>
                  <a:lnTo>
                    <a:pt x="28" y="24"/>
                  </a:lnTo>
                  <a:lnTo>
                    <a:pt x="28" y="25"/>
                  </a:lnTo>
                  <a:lnTo>
                    <a:pt x="31" y="22"/>
                  </a:lnTo>
                  <a:lnTo>
                    <a:pt x="31" y="21"/>
                  </a:lnTo>
                  <a:lnTo>
                    <a:pt x="29" y="21"/>
                  </a:lnTo>
                  <a:lnTo>
                    <a:pt x="29" y="20"/>
                  </a:lnTo>
                  <a:lnTo>
                    <a:pt x="27" y="20"/>
                  </a:lnTo>
                  <a:lnTo>
                    <a:pt x="29" y="22"/>
                  </a:lnTo>
                  <a:lnTo>
                    <a:pt x="28" y="20"/>
                  </a:lnTo>
                  <a:lnTo>
                    <a:pt x="24" y="18"/>
                  </a:lnTo>
                  <a:lnTo>
                    <a:pt x="20" y="18"/>
                  </a:lnTo>
                  <a:lnTo>
                    <a:pt x="20" y="20"/>
                  </a:lnTo>
                  <a:lnTo>
                    <a:pt x="21" y="18"/>
                  </a:lnTo>
                  <a:lnTo>
                    <a:pt x="18" y="20"/>
                  </a:lnTo>
                  <a:lnTo>
                    <a:pt x="18" y="21"/>
                  </a:lnTo>
                  <a:lnTo>
                    <a:pt x="18" y="20"/>
                  </a:lnTo>
                  <a:lnTo>
                    <a:pt x="18" y="21"/>
                  </a:lnTo>
                  <a:lnTo>
                    <a:pt x="18" y="20"/>
                  </a:lnTo>
                  <a:lnTo>
                    <a:pt x="15" y="20"/>
                  </a:lnTo>
                  <a:lnTo>
                    <a:pt x="17" y="20"/>
                  </a:lnTo>
                  <a:lnTo>
                    <a:pt x="17" y="18"/>
                  </a:lnTo>
                  <a:lnTo>
                    <a:pt x="15" y="18"/>
                  </a:lnTo>
                  <a:lnTo>
                    <a:pt x="15" y="17"/>
                  </a:lnTo>
                  <a:lnTo>
                    <a:pt x="14" y="15"/>
                  </a:lnTo>
                  <a:lnTo>
                    <a:pt x="13" y="15"/>
                  </a:lnTo>
                  <a:lnTo>
                    <a:pt x="14" y="14"/>
                  </a:lnTo>
                  <a:lnTo>
                    <a:pt x="13" y="11"/>
                  </a:lnTo>
                  <a:lnTo>
                    <a:pt x="14" y="11"/>
                  </a:lnTo>
                  <a:lnTo>
                    <a:pt x="14" y="10"/>
                  </a:lnTo>
                  <a:lnTo>
                    <a:pt x="14" y="11"/>
                  </a:lnTo>
                  <a:lnTo>
                    <a:pt x="17" y="9"/>
                  </a:lnTo>
                  <a:lnTo>
                    <a:pt x="15" y="9"/>
                  </a:lnTo>
                  <a:lnTo>
                    <a:pt x="17" y="9"/>
                  </a:lnTo>
                  <a:lnTo>
                    <a:pt x="17" y="7"/>
                  </a:lnTo>
                  <a:lnTo>
                    <a:pt x="20" y="9"/>
                  </a:lnTo>
                  <a:lnTo>
                    <a:pt x="22" y="9"/>
                  </a:lnTo>
                  <a:lnTo>
                    <a:pt x="22" y="10"/>
                  </a:lnTo>
                  <a:lnTo>
                    <a:pt x="24" y="10"/>
                  </a:lnTo>
                  <a:lnTo>
                    <a:pt x="24" y="9"/>
                  </a:lnTo>
                  <a:lnTo>
                    <a:pt x="24" y="11"/>
                  </a:lnTo>
                  <a:lnTo>
                    <a:pt x="25" y="11"/>
                  </a:lnTo>
                  <a:lnTo>
                    <a:pt x="24" y="11"/>
                  </a:lnTo>
                  <a:lnTo>
                    <a:pt x="24" y="13"/>
                  </a:lnTo>
                  <a:lnTo>
                    <a:pt x="25" y="13"/>
                  </a:lnTo>
                  <a:lnTo>
                    <a:pt x="27" y="14"/>
                  </a:lnTo>
                  <a:lnTo>
                    <a:pt x="27" y="13"/>
                  </a:lnTo>
                  <a:lnTo>
                    <a:pt x="27" y="14"/>
                  </a:lnTo>
                  <a:lnTo>
                    <a:pt x="28" y="14"/>
                  </a:lnTo>
                  <a:lnTo>
                    <a:pt x="28" y="15"/>
                  </a:lnTo>
                  <a:lnTo>
                    <a:pt x="31" y="17"/>
                  </a:lnTo>
                  <a:lnTo>
                    <a:pt x="32" y="17"/>
                  </a:lnTo>
                  <a:lnTo>
                    <a:pt x="32" y="15"/>
                  </a:lnTo>
                  <a:lnTo>
                    <a:pt x="34" y="14"/>
                  </a:lnTo>
                  <a:lnTo>
                    <a:pt x="32" y="14"/>
                  </a:lnTo>
                  <a:lnTo>
                    <a:pt x="34" y="15"/>
                  </a:lnTo>
                  <a:lnTo>
                    <a:pt x="35" y="15"/>
                  </a:lnTo>
                  <a:lnTo>
                    <a:pt x="35" y="14"/>
                  </a:lnTo>
                  <a:lnTo>
                    <a:pt x="36" y="14"/>
                  </a:lnTo>
                  <a:lnTo>
                    <a:pt x="36" y="10"/>
                  </a:lnTo>
                  <a:lnTo>
                    <a:pt x="35" y="7"/>
                  </a:lnTo>
                  <a:lnTo>
                    <a:pt x="34" y="7"/>
                  </a:lnTo>
                  <a:lnTo>
                    <a:pt x="35" y="7"/>
                  </a:lnTo>
                  <a:lnTo>
                    <a:pt x="34" y="6"/>
                  </a:lnTo>
                  <a:lnTo>
                    <a:pt x="35" y="7"/>
                  </a:lnTo>
                  <a:lnTo>
                    <a:pt x="34" y="5"/>
                  </a:lnTo>
                  <a:lnTo>
                    <a:pt x="31" y="5"/>
                  </a:lnTo>
                  <a:lnTo>
                    <a:pt x="31" y="3"/>
                  </a:lnTo>
                  <a:lnTo>
                    <a:pt x="28" y="2"/>
                  </a:lnTo>
                  <a:lnTo>
                    <a:pt x="29" y="2"/>
                  </a:lnTo>
                  <a:lnTo>
                    <a:pt x="28" y="2"/>
                  </a:lnTo>
                  <a:lnTo>
                    <a:pt x="27" y="3"/>
                  </a:lnTo>
                  <a:lnTo>
                    <a:pt x="27" y="2"/>
                  </a:lnTo>
                  <a:lnTo>
                    <a:pt x="20" y="0"/>
                  </a:lnTo>
                  <a:lnTo>
                    <a:pt x="13" y="0"/>
                  </a:lnTo>
                  <a:lnTo>
                    <a:pt x="11" y="2"/>
                  </a:lnTo>
                  <a:lnTo>
                    <a:pt x="8" y="3"/>
                  </a:lnTo>
                  <a:lnTo>
                    <a:pt x="8" y="5"/>
                  </a:lnTo>
                  <a:lnTo>
                    <a:pt x="7" y="5"/>
                  </a:lnTo>
                  <a:lnTo>
                    <a:pt x="6" y="7"/>
                  </a:lnTo>
                  <a:lnTo>
                    <a:pt x="7" y="6"/>
                  </a:lnTo>
                  <a:lnTo>
                    <a:pt x="7" y="5"/>
                  </a:lnTo>
                  <a:lnTo>
                    <a:pt x="8" y="5"/>
                  </a:lnTo>
                  <a:lnTo>
                    <a:pt x="6" y="6"/>
                  </a:lnTo>
                  <a:lnTo>
                    <a:pt x="6" y="7"/>
                  </a:lnTo>
                  <a:lnTo>
                    <a:pt x="4" y="7"/>
                  </a:lnTo>
                  <a:lnTo>
                    <a:pt x="3" y="14"/>
                  </a:lnTo>
                  <a:lnTo>
                    <a:pt x="3" y="18"/>
                  </a:lnTo>
                  <a:lnTo>
                    <a:pt x="6" y="20"/>
                  </a:lnTo>
                  <a:lnTo>
                    <a:pt x="7" y="22"/>
                  </a:lnTo>
                  <a:lnTo>
                    <a:pt x="8" y="21"/>
                  </a:lnTo>
                  <a:lnTo>
                    <a:pt x="8" y="22"/>
                  </a:lnTo>
                  <a:lnTo>
                    <a:pt x="11" y="22"/>
                  </a:lnTo>
                  <a:lnTo>
                    <a:pt x="11" y="24"/>
                  </a:lnTo>
                  <a:lnTo>
                    <a:pt x="14" y="25"/>
                  </a:lnTo>
                  <a:lnTo>
                    <a:pt x="14" y="20"/>
                  </a:lnTo>
                  <a:close/>
                </a:path>
              </a:pathLst>
            </a:custGeom>
            <a:solidFill>
              <a:srgbClr val="000000"/>
            </a:solidFill>
            <a:ln w="9525">
              <a:noFill/>
              <a:round/>
              <a:headEnd/>
              <a:tailEnd/>
            </a:ln>
          </p:spPr>
          <p:txBody>
            <a:bodyPr/>
            <a:lstStyle/>
            <a:p>
              <a:endParaRPr lang="en-US"/>
            </a:p>
          </p:txBody>
        </p:sp>
        <p:sp>
          <p:nvSpPr>
            <p:cNvPr id="15385" name="Freeform 25"/>
            <p:cNvSpPr>
              <a:spLocks/>
            </p:cNvSpPr>
            <p:nvPr/>
          </p:nvSpPr>
          <p:spPr bwMode="auto">
            <a:xfrm>
              <a:off x="1094" y="2829"/>
              <a:ext cx="11" cy="29"/>
            </a:xfrm>
            <a:custGeom>
              <a:avLst/>
              <a:gdLst/>
              <a:ahLst/>
              <a:cxnLst>
                <a:cxn ang="0">
                  <a:pos x="6" y="0"/>
                </a:cxn>
                <a:cxn ang="0">
                  <a:pos x="11" y="0"/>
                </a:cxn>
                <a:cxn ang="0">
                  <a:pos x="11" y="29"/>
                </a:cxn>
                <a:cxn ang="0">
                  <a:pos x="4" y="29"/>
                </a:cxn>
                <a:cxn ang="0">
                  <a:pos x="4" y="11"/>
                </a:cxn>
                <a:cxn ang="0">
                  <a:pos x="0" y="11"/>
                </a:cxn>
                <a:cxn ang="0">
                  <a:pos x="0" y="6"/>
                </a:cxn>
                <a:cxn ang="0">
                  <a:pos x="2" y="6"/>
                </a:cxn>
                <a:cxn ang="0">
                  <a:pos x="4" y="4"/>
                </a:cxn>
                <a:cxn ang="0">
                  <a:pos x="6" y="2"/>
                </a:cxn>
                <a:cxn ang="0">
                  <a:pos x="6" y="0"/>
                </a:cxn>
              </a:cxnLst>
              <a:rect l="0" t="0" r="r" b="b"/>
              <a:pathLst>
                <a:path w="11" h="29">
                  <a:moveTo>
                    <a:pt x="6" y="0"/>
                  </a:moveTo>
                  <a:lnTo>
                    <a:pt x="11" y="0"/>
                  </a:lnTo>
                  <a:lnTo>
                    <a:pt x="11" y="29"/>
                  </a:lnTo>
                  <a:lnTo>
                    <a:pt x="4" y="29"/>
                  </a:lnTo>
                  <a:lnTo>
                    <a:pt x="4" y="11"/>
                  </a:lnTo>
                  <a:lnTo>
                    <a:pt x="0" y="11"/>
                  </a:lnTo>
                  <a:lnTo>
                    <a:pt x="0" y="6"/>
                  </a:lnTo>
                  <a:lnTo>
                    <a:pt x="2" y="6"/>
                  </a:lnTo>
                  <a:lnTo>
                    <a:pt x="4" y="4"/>
                  </a:lnTo>
                  <a:lnTo>
                    <a:pt x="6" y="2"/>
                  </a:lnTo>
                  <a:lnTo>
                    <a:pt x="6" y="0"/>
                  </a:lnTo>
                  <a:close/>
                </a:path>
              </a:pathLst>
            </a:custGeom>
            <a:solidFill>
              <a:srgbClr val="000000"/>
            </a:solidFill>
            <a:ln w="9525">
              <a:noFill/>
              <a:round/>
              <a:headEnd/>
              <a:tailEnd/>
            </a:ln>
          </p:spPr>
          <p:txBody>
            <a:bodyPr/>
            <a:lstStyle/>
            <a:p>
              <a:endParaRPr lang="en-US"/>
            </a:p>
          </p:txBody>
        </p:sp>
        <p:sp>
          <p:nvSpPr>
            <p:cNvPr id="15386" name="Freeform 26"/>
            <p:cNvSpPr>
              <a:spLocks/>
            </p:cNvSpPr>
            <p:nvPr/>
          </p:nvSpPr>
          <p:spPr bwMode="auto">
            <a:xfrm>
              <a:off x="506" y="3404"/>
              <a:ext cx="32" cy="41"/>
            </a:xfrm>
            <a:custGeom>
              <a:avLst/>
              <a:gdLst/>
              <a:ahLst/>
              <a:cxnLst>
                <a:cxn ang="0">
                  <a:pos x="9" y="19"/>
                </a:cxn>
                <a:cxn ang="0">
                  <a:pos x="4" y="15"/>
                </a:cxn>
                <a:cxn ang="0">
                  <a:pos x="1" y="10"/>
                </a:cxn>
                <a:cxn ang="0">
                  <a:pos x="5" y="4"/>
                </a:cxn>
                <a:cxn ang="0">
                  <a:pos x="11" y="1"/>
                </a:cxn>
                <a:cxn ang="0">
                  <a:pos x="16" y="0"/>
                </a:cxn>
                <a:cxn ang="0">
                  <a:pos x="25" y="1"/>
                </a:cxn>
                <a:cxn ang="0">
                  <a:pos x="28" y="3"/>
                </a:cxn>
                <a:cxn ang="0">
                  <a:pos x="29" y="4"/>
                </a:cxn>
                <a:cxn ang="0">
                  <a:pos x="30" y="7"/>
                </a:cxn>
                <a:cxn ang="0">
                  <a:pos x="29" y="10"/>
                </a:cxn>
                <a:cxn ang="0">
                  <a:pos x="28" y="10"/>
                </a:cxn>
                <a:cxn ang="0">
                  <a:pos x="25" y="10"/>
                </a:cxn>
                <a:cxn ang="0">
                  <a:pos x="23" y="7"/>
                </a:cxn>
                <a:cxn ang="0">
                  <a:pos x="21" y="4"/>
                </a:cxn>
                <a:cxn ang="0">
                  <a:pos x="16" y="3"/>
                </a:cxn>
                <a:cxn ang="0">
                  <a:pos x="11" y="4"/>
                </a:cxn>
                <a:cxn ang="0">
                  <a:pos x="8" y="11"/>
                </a:cxn>
                <a:cxn ang="0">
                  <a:pos x="9" y="16"/>
                </a:cxn>
                <a:cxn ang="0">
                  <a:pos x="15" y="18"/>
                </a:cxn>
                <a:cxn ang="0">
                  <a:pos x="18" y="18"/>
                </a:cxn>
                <a:cxn ang="0">
                  <a:pos x="21" y="18"/>
                </a:cxn>
                <a:cxn ang="0">
                  <a:pos x="23" y="18"/>
                </a:cxn>
                <a:cxn ang="0">
                  <a:pos x="23" y="21"/>
                </a:cxn>
                <a:cxn ang="0">
                  <a:pos x="19" y="21"/>
                </a:cxn>
                <a:cxn ang="0">
                  <a:pos x="15" y="21"/>
                </a:cxn>
                <a:cxn ang="0">
                  <a:pos x="9" y="23"/>
                </a:cxn>
                <a:cxn ang="0">
                  <a:pos x="8" y="29"/>
                </a:cxn>
                <a:cxn ang="0">
                  <a:pos x="9" y="36"/>
                </a:cxn>
                <a:cxn ang="0">
                  <a:pos x="16" y="38"/>
                </a:cxn>
                <a:cxn ang="0">
                  <a:pos x="21" y="36"/>
                </a:cxn>
                <a:cxn ang="0">
                  <a:pos x="22" y="34"/>
                </a:cxn>
                <a:cxn ang="0">
                  <a:pos x="23" y="31"/>
                </a:cxn>
                <a:cxn ang="0">
                  <a:pos x="25" y="30"/>
                </a:cxn>
                <a:cxn ang="0">
                  <a:pos x="25" y="29"/>
                </a:cxn>
                <a:cxn ang="0">
                  <a:pos x="26" y="29"/>
                </a:cxn>
                <a:cxn ang="0">
                  <a:pos x="28" y="27"/>
                </a:cxn>
                <a:cxn ang="0">
                  <a:pos x="30" y="29"/>
                </a:cxn>
                <a:cxn ang="0">
                  <a:pos x="32" y="31"/>
                </a:cxn>
                <a:cxn ang="0">
                  <a:pos x="29" y="37"/>
                </a:cxn>
                <a:cxn ang="0">
                  <a:pos x="16" y="41"/>
                </a:cxn>
                <a:cxn ang="0">
                  <a:pos x="9" y="40"/>
                </a:cxn>
                <a:cxn ang="0">
                  <a:pos x="4" y="37"/>
                </a:cxn>
                <a:cxn ang="0">
                  <a:pos x="1" y="34"/>
                </a:cxn>
                <a:cxn ang="0">
                  <a:pos x="0" y="30"/>
                </a:cxn>
                <a:cxn ang="0">
                  <a:pos x="1" y="25"/>
                </a:cxn>
                <a:cxn ang="0">
                  <a:pos x="9" y="19"/>
                </a:cxn>
              </a:cxnLst>
              <a:rect l="0" t="0" r="r" b="b"/>
              <a:pathLst>
                <a:path w="32" h="41">
                  <a:moveTo>
                    <a:pt x="9" y="19"/>
                  </a:moveTo>
                  <a:lnTo>
                    <a:pt x="4" y="15"/>
                  </a:lnTo>
                  <a:lnTo>
                    <a:pt x="1" y="10"/>
                  </a:lnTo>
                  <a:lnTo>
                    <a:pt x="5" y="4"/>
                  </a:lnTo>
                  <a:lnTo>
                    <a:pt x="11" y="1"/>
                  </a:lnTo>
                  <a:lnTo>
                    <a:pt x="16" y="0"/>
                  </a:lnTo>
                  <a:lnTo>
                    <a:pt x="25" y="1"/>
                  </a:lnTo>
                  <a:lnTo>
                    <a:pt x="28" y="3"/>
                  </a:lnTo>
                  <a:lnTo>
                    <a:pt x="29" y="4"/>
                  </a:lnTo>
                  <a:lnTo>
                    <a:pt x="30" y="7"/>
                  </a:lnTo>
                  <a:lnTo>
                    <a:pt x="29" y="10"/>
                  </a:lnTo>
                  <a:lnTo>
                    <a:pt x="28" y="10"/>
                  </a:lnTo>
                  <a:lnTo>
                    <a:pt x="25" y="10"/>
                  </a:lnTo>
                  <a:lnTo>
                    <a:pt x="23" y="7"/>
                  </a:lnTo>
                  <a:lnTo>
                    <a:pt x="21" y="4"/>
                  </a:lnTo>
                  <a:lnTo>
                    <a:pt x="16" y="3"/>
                  </a:lnTo>
                  <a:lnTo>
                    <a:pt x="11" y="4"/>
                  </a:lnTo>
                  <a:lnTo>
                    <a:pt x="8" y="11"/>
                  </a:lnTo>
                  <a:lnTo>
                    <a:pt x="9" y="16"/>
                  </a:lnTo>
                  <a:lnTo>
                    <a:pt x="15" y="18"/>
                  </a:lnTo>
                  <a:lnTo>
                    <a:pt x="18" y="18"/>
                  </a:lnTo>
                  <a:lnTo>
                    <a:pt x="21" y="18"/>
                  </a:lnTo>
                  <a:lnTo>
                    <a:pt x="23" y="18"/>
                  </a:lnTo>
                  <a:lnTo>
                    <a:pt x="23" y="21"/>
                  </a:lnTo>
                  <a:lnTo>
                    <a:pt x="19" y="21"/>
                  </a:lnTo>
                  <a:lnTo>
                    <a:pt x="15" y="21"/>
                  </a:lnTo>
                  <a:lnTo>
                    <a:pt x="9" y="23"/>
                  </a:lnTo>
                  <a:lnTo>
                    <a:pt x="8" y="29"/>
                  </a:lnTo>
                  <a:lnTo>
                    <a:pt x="9" y="36"/>
                  </a:lnTo>
                  <a:lnTo>
                    <a:pt x="16" y="38"/>
                  </a:lnTo>
                  <a:lnTo>
                    <a:pt x="21" y="36"/>
                  </a:lnTo>
                  <a:lnTo>
                    <a:pt x="22" y="34"/>
                  </a:lnTo>
                  <a:lnTo>
                    <a:pt x="23" y="31"/>
                  </a:lnTo>
                  <a:lnTo>
                    <a:pt x="25" y="30"/>
                  </a:lnTo>
                  <a:lnTo>
                    <a:pt x="25" y="29"/>
                  </a:lnTo>
                  <a:lnTo>
                    <a:pt x="26" y="29"/>
                  </a:lnTo>
                  <a:lnTo>
                    <a:pt x="28" y="27"/>
                  </a:lnTo>
                  <a:lnTo>
                    <a:pt x="30" y="29"/>
                  </a:lnTo>
                  <a:lnTo>
                    <a:pt x="32" y="31"/>
                  </a:lnTo>
                  <a:lnTo>
                    <a:pt x="29" y="37"/>
                  </a:lnTo>
                  <a:lnTo>
                    <a:pt x="16" y="41"/>
                  </a:lnTo>
                  <a:lnTo>
                    <a:pt x="9" y="40"/>
                  </a:lnTo>
                  <a:lnTo>
                    <a:pt x="4" y="37"/>
                  </a:lnTo>
                  <a:lnTo>
                    <a:pt x="1" y="34"/>
                  </a:lnTo>
                  <a:lnTo>
                    <a:pt x="0" y="30"/>
                  </a:lnTo>
                  <a:lnTo>
                    <a:pt x="1" y="25"/>
                  </a:lnTo>
                  <a:lnTo>
                    <a:pt x="9" y="19"/>
                  </a:lnTo>
                  <a:close/>
                </a:path>
              </a:pathLst>
            </a:custGeom>
            <a:solidFill>
              <a:srgbClr val="000000"/>
            </a:solidFill>
            <a:ln w="9525">
              <a:noFill/>
              <a:round/>
              <a:headEnd/>
              <a:tailEnd/>
            </a:ln>
          </p:spPr>
          <p:txBody>
            <a:bodyPr/>
            <a:lstStyle/>
            <a:p>
              <a:endParaRPr lang="en-US"/>
            </a:p>
          </p:txBody>
        </p:sp>
        <p:sp>
          <p:nvSpPr>
            <p:cNvPr id="15387" name="Freeform 27"/>
            <p:cNvSpPr>
              <a:spLocks/>
            </p:cNvSpPr>
            <p:nvPr/>
          </p:nvSpPr>
          <p:spPr bwMode="auto">
            <a:xfrm>
              <a:off x="503" y="3401"/>
              <a:ext cx="38" cy="47"/>
            </a:xfrm>
            <a:custGeom>
              <a:avLst/>
              <a:gdLst/>
              <a:ahLst/>
              <a:cxnLst>
                <a:cxn ang="0">
                  <a:pos x="8" y="18"/>
                </a:cxn>
                <a:cxn ang="0">
                  <a:pos x="5" y="14"/>
                </a:cxn>
                <a:cxn ang="0">
                  <a:pos x="8" y="9"/>
                </a:cxn>
                <a:cxn ang="0">
                  <a:pos x="11" y="7"/>
                </a:cxn>
                <a:cxn ang="0">
                  <a:pos x="25" y="6"/>
                </a:cxn>
                <a:cxn ang="0">
                  <a:pos x="31" y="7"/>
                </a:cxn>
                <a:cxn ang="0">
                  <a:pos x="32" y="10"/>
                </a:cxn>
                <a:cxn ang="0">
                  <a:pos x="29" y="11"/>
                </a:cxn>
                <a:cxn ang="0">
                  <a:pos x="31" y="10"/>
                </a:cxn>
                <a:cxn ang="0">
                  <a:pos x="28" y="9"/>
                </a:cxn>
                <a:cxn ang="0">
                  <a:pos x="14" y="4"/>
                </a:cxn>
                <a:cxn ang="0">
                  <a:pos x="11" y="21"/>
                </a:cxn>
                <a:cxn ang="0">
                  <a:pos x="24" y="21"/>
                </a:cxn>
                <a:cxn ang="0">
                  <a:pos x="24" y="24"/>
                </a:cxn>
                <a:cxn ang="0">
                  <a:pos x="12" y="22"/>
                </a:cxn>
                <a:cxn ang="0">
                  <a:pos x="12" y="24"/>
                </a:cxn>
                <a:cxn ang="0">
                  <a:pos x="12" y="40"/>
                </a:cxn>
                <a:cxn ang="0">
                  <a:pos x="22" y="41"/>
                </a:cxn>
                <a:cxn ang="0">
                  <a:pos x="26" y="39"/>
                </a:cxn>
                <a:cxn ang="0">
                  <a:pos x="29" y="33"/>
                </a:cxn>
                <a:cxn ang="0">
                  <a:pos x="31" y="33"/>
                </a:cxn>
                <a:cxn ang="0">
                  <a:pos x="33" y="34"/>
                </a:cxn>
                <a:cxn ang="0">
                  <a:pos x="31" y="37"/>
                </a:cxn>
                <a:cxn ang="0">
                  <a:pos x="22" y="40"/>
                </a:cxn>
                <a:cxn ang="0">
                  <a:pos x="10" y="40"/>
                </a:cxn>
                <a:cxn ang="0">
                  <a:pos x="7" y="39"/>
                </a:cxn>
                <a:cxn ang="0">
                  <a:pos x="4" y="29"/>
                </a:cxn>
                <a:cxn ang="0">
                  <a:pos x="8" y="28"/>
                </a:cxn>
                <a:cxn ang="0">
                  <a:pos x="14" y="25"/>
                </a:cxn>
                <a:cxn ang="0">
                  <a:pos x="8" y="21"/>
                </a:cxn>
                <a:cxn ang="0">
                  <a:pos x="1" y="28"/>
                </a:cxn>
                <a:cxn ang="0">
                  <a:pos x="4" y="40"/>
                </a:cxn>
                <a:cxn ang="0">
                  <a:pos x="7" y="41"/>
                </a:cxn>
                <a:cxn ang="0">
                  <a:pos x="24" y="47"/>
                </a:cxn>
                <a:cxn ang="0">
                  <a:pos x="33" y="43"/>
                </a:cxn>
                <a:cxn ang="0">
                  <a:pos x="36" y="37"/>
                </a:cxn>
                <a:cxn ang="0">
                  <a:pos x="33" y="30"/>
                </a:cxn>
                <a:cxn ang="0">
                  <a:pos x="26" y="29"/>
                </a:cxn>
                <a:cxn ang="0">
                  <a:pos x="24" y="34"/>
                </a:cxn>
                <a:cxn ang="0">
                  <a:pos x="21" y="39"/>
                </a:cxn>
                <a:cxn ang="0">
                  <a:pos x="21" y="39"/>
                </a:cxn>
                <a:cxn ang="0">
                  <a:pos x="15" y="39"/>
                </a:cxn>
                <a:cxn ang="0">
                  <a:pos x="12" y="29"/>
                </a:cxn>
                <a:cxn ang="0">
                  <a:pos x="15" y="25"/>
                </a:cxn>
                <a:cxn ang="0">
                  <a:pos x="21" y="22"/>
                </a:cxn>
                <a:cxn ang="0">
                  <a:pos x="29" y="25"/>
                </a:cxn>
                <a:cxn ang="0">
                  <a:pos x="18" y="18"/>
                </a:cxn>
                <a:cxn ang="0">
                  <a:pos x="12" y="11"/>
                </a:cxn>
                <a:cxn ang="0">
                  <a:pos x="19" y="9"/>
                </a:cxn>
                <a:cxn ang="0">
                  <a:pos x="26" y="13"/>
                </a:cxn>
                <a:cxn ang="0">
                  <a:pos x="35" y="13"/>
                </a:cxn>
                <a:cxn ang="0">
                  <a:pos x="35" y="7"/>
                </a:cxn>
                <a:cxn ang="0">
                  <a:pos x="28" y="2"/>
                </a:cxn>
                <a:cxn ang="0">
                  <a:pos x="12" y="0"/>
                </a:cxn>
                <a:cxn ang="0">
                  <a:pos x="7" y="6"/>
                </a:cxn>
                <a:cxn ang="0">
                  <a:pos x="4" y="9"/>
                </a:cxn>
                <a:cxn ang="0">
                  <a:pos x="5" y="19"/>
                </a:cxn>
                <a:cxn ang="0">
                  <a:pos x="10" y="24"/>
                </a:cxn>
              </a:cxnLst>
              <a:rect l="0" t="0" r="r" b="b"/>
              <a:pathLst>
                <a:path w="38" h="47">
                  <a:moveTo>
                    <a:pt x="12" y="19"/>
                  </a:moveTo>
                  <a:lnTo>
                    <a:pt x="12" y="21"/>
                  </a:lnTo>
                  <a:lnTo>
                    <a:pt x="12" y="19"/>
                  </a:lnTo>
                  <a:lnTo>
                    <a:pt x="10" y="19"/>
                  </a:lnTo>
                  <a:lnTo>
                    <a:pt x="10" y="18"/>
                  </a:lnTo>
                  <a:lnTo>
                    <a:pt x="8" y="18"/>
                  </a:lnTo>
                  <a:lnTo>
                    <a:pt x="10" y="18"/>
                  </a:lnTo>
                  <a:lnTo>
                    <a:pt x="10" y="17"/>
                  </a:lnTo>
                  <a:lnTo>
                    <a:pt x="8" y="17"/>
                  </a:lnTo>
                  <a:lnTo>
                    <a:pt x="8" y="15"/>
                  </a:lnTo>
                  <a:lnTo>
                    <a:pt x="7" y="14"/>
                  </a:lnTo>
                  <a:lnTo>
                    <a:pt x="5" y="14"/>
                  </a:lnTo>
                  <a:lnTo>
                    <a:pt x="7" y="13"/>
                  </a:lnTo>
                  <a:lnTo>
                    <a:pt x="5" y="11"/>
                  </a:lnTo>
                  <a:lnTo>
                    <a:pt x="7" y="11"/>
                  </a:lnTo>
                  <a:lnTo>
                    <a:pt x="7" y="10"/>
                  </a:lnTo>
                  <a:lnTo>
                    <a:pt x="8" y="10"/>
                  </a:lnTo>
                  <a:lnTo>
                    <a:pt x="8" y="9"/>
                  </a:lnTo>
                  <a:lnTo>
                    <a:pt x="8" y="10"/>
                  </a:lnTo>
                  <a:lnTo>
                    <a:pt x="10" y="10"/>
                  </a:lnTo>
                  <a:lnTo>
                    <a:pt x="10" y="9"/>
                  </a:lnTo>
                  <a:lnTo>
                    <a:pt x="11" y="7"/>
                  </a:lnTo>
                  <a:lnTo>
                    <a:pt x="10" y="7"/>
                  </a:lnTo>
                  <a:lnTo>
                    <a:pt x="11" y="7"/>
                  </a:lnTo>
                  <a:lnTo>
                    <a:pt x="11" y="6"/>
                  </a:lnTo>
                  <a:lnTo>
                    <a:pt x="14" y="7"/>
                  </a:lnTo>
                  <a:lnTo>
                    <a:pt x="15" y="6"/>
                  </a:lnTo>
                  <a:lnTo>
                    <a:pt x="19" y="6"/>
                  </a:lnTo>
                  <a:lnTo>
                    <a:pt x="25" y="4"/>
                  </a:lnTo>
                  <a:lnTo>
                    <a:pt x="25" y="6"/>
                  </a:lnTo>
                  <a:lnTo>
                    <a:pt x="28" y="7"/>
                  </a:lnTo>
                  <a:lnTo>
                    <a:pt x="26" y="7"/>
                  </a:lnTo>
                  <a:lnTo>
                    <a:pt x="28" y="7"/>
                  </a:lnTo>
                  <a:lnTo>
                    <a:pt x="29" y="6"/>
                  </a:lnTo>
                  <a:lnTo>
                    <a:pt x="29" y="7"/>
                  </a:lnTo>
                  <a:lnTo>
                    <a:pt x="31" y="7"/>
                  </a:lnTo>
                  <a:lnTo>
                    <a:pt x="29" y="7"/>
                  </a:lnTo>
                  <a:lnTo>
                    <a:pt x="29" y="9"/>
                  </a:lnTo>
                  <a:lnTo>
                    <a:pt x="31" y="9"/>
                  </a:lnTo>
                  <a:lnTo>
                    <a:pt x="29" y="7"/>
                  </a:lnTo>
                  <a:lnTo>
                    <a:pt x="31" y="10"/>
                  </a:lnTo>
                  <a:lnTo>
                    <a:pt x="32" y="10"/>
                  </a:lnTo>
                  <a:lnTo>
                    <a:pt x="31" y="10"/>
                  </a:lnTo>
                  <a:lnTo>
                    <a:pt x="32" y="10"/>
                  </a:lnTo>
                  <a:lnTo>
                    <a:pt x="31" y="10"/>
                  </a:lnTo>
                  <a:lnTo>
                    <a:pt x="29" y="13"/>
                  </a:lnTo>
                  <a:lnTo>
                    <a:pt x="31" y="11"/>
                  </a:lnTo>
                  <a:lnTo>
                    <a:pt x="29" y="11"/>
                  </a:lnTo>
                  <a:lnTo>
                    <a:pt x="29" y="14"/>
                  </a:lnTo>
                  <a:lnTo>
                    <a:pt x="31" y="14"/>
                  </a:lnTo>
                  <a:lnTo>
                    <a:pt x="31" y="15"/>
                  </a:lnTo>
                  <a:lnTo>
                    <a:pt x="32" y="15"/>
                  </a:lnTo>
                  <a:lnTo>
                    <a:pt x="32" y="10"/>
                  </a:lnTo>
                  <a:lnTo>
                    <a:pt x="31" y="10"/>
                  </a:lnTo>
                  <a:lnTo>
                    <a:pt x="29" y="11"/>
                  </a:lnTo>
                  <a:lnTo>
                    <a:pt x="29" y="10"/>
                  </a:lnTo>
                  <a:lnTo>
                    <a:pt x="28" y="10"/>
                  </a:lnTo>
                  <a:lnTo>
                    <a:pt x="29" y="10"/>
                  </a:lnTo>
                  <a:lnTo>
                    <a:pt x="29" y="9"/>
                  </a:lnTo>
                  <a:lnTo>
                    <a:pt x="28" y="9"/>
                  </a:lnTo>
                  <a:lnTo>
                    <a:pt x="25" y="6"/>
                  </a:lnTo>
                  <a:lnTo>
                    <a:pt x="24" y="3"/>
                  </a:lnTo>
                  <a:lnTo>
                    <a:pt x="19" y="3"/>
                  </a:lnTo>
                  <a:lnTo>
                    <a:pt x="12" y="4"/>
                  </a:lnTo>
                  <a:lnTo>
                    <a:pt x="11" y="7"/>
                  </a:lnTo>
                  <a:lnTo>
                    <a:pt x="14" y="4"/>
                  </a:lnTo>
                  <a:lnTo>
                    <a:pt x="11" y="6"/>
                  </a:lnTo>
                  <a:lnTo>
                    <a:pt x="11" y="9"/>
                  </a:lnTo>
                  <a:lnTo>
                    <a:pt x="10" y="9"/>
                  </a:lnTo>
                  <a:lnTo>
                    <a:pt x="8" y="14"/>
                  </a:lnTo>
                  <a:lnTo>
                    <a:pt x="8" y="19"/>
                  </a:lnTo>
                  <a:lnTo>
                    <a:pt x="11" y="21"/>
                  </a:lnTo>
                  <a:lnTo>
                    <a:pt x="12" y="22"/>
                  </a:lnTo>
                  <a:lnTo>
                    <a:pt x="12" y="21"/>
                  </a:lnTo>
                  <a:lnTo>
                    <a:pt x="12" y="22"/>
                  </a:lnTo>
                  <a:lnTo>
                    <a:pt x="18" y="24"/>
                  </a:lnTo>
                  <a:lnTo>
                    <a:pt x="26" y="24"/>
                  </a:lnTo>
                  <a:lnTo>
                    <a:pt x="24" y="21"/>
                  </a:lnTo>
                  <a:lnTo>
                    <a:pt x="24" y="24"/>
                  </a:lnTo>
                  <a:lnTo>
                    <a:pt x="25" y="24"/>
                  </a:lnTo>
                  <a:lnTo>
                    <a:pt x="25" y="25"/>
                  </a:lnTo>
                  <a:lnTo>
                    <a:pt x="26" y="25"/>
                  </a:lnTo>
                  <a:lnTo>
                    <a:pt x="24" y="22"/>
                  </a:lnTo>
                  <a:lnTo>
                    <a:pt x="24" y="24"/>
                  </a:lnTo>
                  <a:lnTo>
                    <a:pt x="26" y="21"/>
                  </a:lnTo>
                  <a:lnTo>
                    <a:pt x="24" y="21"/>
                  </a:lnTo>
                  <a:lnTo>
                    <a:pt x="24" y="26"/>
                  </a:lnTo>
                  <a:lnTo>
                    <a:pt x="24" y="21"/>
                  </a:lnTo>
                  <a:lnTo>
                    <a:pt x="18" y="21"/>
                  </a:lnTo>
                  <a:lnTo>
                    <a:pt x="12" y="22"/>
                  </a:lnTo>
                  <a:lnTo>
                    <a:pt x="12" y="24"/>
                  </a:lnTo>
                  <a:lnTo>
                    <a:pt x="11" y="24"/>
                  </a:lnTo>
                  <a:lnTo>
                    <a:pt x="10" y="26"/>
                  </a:lnTo>
                  <a:lnTo>
                    <a:pt x="10" y="25"/>
                  </a:lnTo>
                  <a:lnTo>
                    <a:pt x="11" y="25"/>
                  </a:lnTo>
                  <a:lnTo>
                    <a:pt x="12" y="24"/>
                  </a:lnTo>
                  <a:lnTo>
                    <a:pt x="10" y="25"/>
                  </a:lnTo>
                  <a:lnTo>
                    <a:pt x="8" y="32"/>
                  </a:lnTo>
                  <a:lnTo>
                    <a:pt x="8" y="39"/>
                  </a:lnTo>
                  <a:lnTo>
                    <a:pt x="11" y="40"/>
                  </a:lnTo>
                  <a:lnTo>
                    <a:pt x="12" y="41"/>
                  </a:lnTo>
                  <a:lnTo>
                    <a:pt x="12" y="40"/>
                  </a:lnTo>
                  <a:lnTo>
                    <a:pt x="12" y="41"/>
                  </a:lnTo>
                  <a:lnTo>
                    <a:pt x="15" y="41"/>
                  </a:lnTo>
                  <a:lnTo>
                    <a:pt x="15" y="43"/>
                  </a:lnTo>
                  <a:lnTo>
                    <a:pt x="19" y="44"/>
                  </a:lnTo>
                  <a:lnTo>
                    <a:pt x="22" y="43"/>
                  </a:lnTo>
                  <a:lnTo>
                    <a:pt x="22" y="41"/>
                  </a:lnTo>
                  <a:lnTo>
                    <a:pt x="24" y="41"/>
                  </a:lnTo>
                  <a:lnTo>
                    <a:pt x="24" y="40"/>
                  </a:lnTo>
                  <a:lnTo>
                    <a:pt x="24" y="41"/>
                  </a:lnTo>
                  <a:lnTo>
                    <a:pt x="25" y="40"/>
                  </a:lnTo>
                  <a:lnTo>
                    <a:pt x="24" y="41"/>
                  </a:lnTo>
                  <a:lnTo>
                    <a:pt x="26" y="39"/>
                  </a:lnTo>
                  <a:lnTo>
                    <a:pt x="25" y="39"/>
                  </a:lnTo>
                  <a:lnTo>
                    <a:pt x="26" y="39"/>
                  </a:lnTo>
                  <a:lnTo>
                    <a:pt x="26" y="36"/>
                  </a:lnTo>
                  <a:lnTo>
                    <a:pt x="26" y="37"/>
                  </a:lnTo>
                  <a:lnTo>
                    <a:pt x="29" y="36"/>
                  </a:lnTo>
                  <a:lnTo>
                    <a:pt x="29" y="33"/>
                  </a:lnTo>
                  <a:lnTo>
                    <a:pt x="31" y="32"/>
                  </a:lnTo>
                  <a:lnTo>
                    <a:pt x="28" y="34"/>
                  </a:lnTo>
                  <a:lnTo>
                    <a:pt x="29" y="33"/>
                  </a:lnTo>
                  <a:lnTo>
                    <a:pt x="31" y="33"/>
                  </a:lnTo>
                  <a:lnTo>
                    <a:pt x="31" y="32"/>
                  </a:lnTo>
                  <a:lnTo>
                    <a:pt x="31" y="33"/>
                  </a:lnTo>
                  <a:lnTo>
                    <a:pt x="33" y="34"/>
                  </a:lnTo>
                  <a:lnTo>
                    <a:pt x="31" y="32"/>
                  </a:lnTo>
                  <a:lnTo>
                    <a:pt x="32" y="34"/>
                  </a:lnTo>
                  <a:lnTo>
                    <a:pt x="33" y="34"/>
                  </a:lnTo>
                  <a:lnTo>
                    <a:pt x="32" y="34"/>
                  </a:lnTo>
                  <a:lnTo>
                    <a:pt x="33" y="34"/>
                  </a:lnTo>
                  <a:lnTo>
                    <a:pt x="32" y="34"/>
                  </a:lnTo>
                  <a:lnTo>
                    <a:pt x="32" y="37"/>
                  </a:lnTo>
                  <a:lnTo>
                    <a:pt x="31" y="37"/>
                  </a:lnTo>
                  <a:lnTo>
                    <a:pt x="29" y="40"/>
                  </a:lnTo>
                  <a:lnTo>
                    <a:pt x="31" y="39"/>
                  </a:lnTo>
                  <a:lnTo>
                    <a:pt x="31" y="37"/>
                  </a:lnTo>
                  <a:lnTo>
                    <a:pt x="32" y="37"/>
                  </a:lnTo>
                  <a:lnTo>
                    <a:pt x="29" y="37"/>
                  </a:lnTo>
                  <a:lnTo>
                    <a:pt x="28" y="39"/>
                  </a:lnTo>
                  <a:lnTo>
                    <a:pt x="26" y="39"/>
                  </a:lnTo>
                  <a:lnTo>
                    <a:pt x="25" y="40"/>
                  </a:lnTo>
                  <a:lnTo>
                    <a:pt x="22" y="40"/>
                  </a:lnTo>
                  <a:lnTo>
                    <a:pt x="21" y="41"/>
                  </a:lnTo>
                  <a:lnTo>
                    <a:pt x="17" y="41"/>
                  </a:lnTo>
                  <a:lnTo>
                    <a:pt x="15" y="40"/>
                  </a:lnTo>
                  <a:lnTo>
                    <a:pt x="11" y="41"/>
                  </a:lnTo>
                  <a:lnTo>
                    <a:pt x="11" y="40"/>
                  </a:lnTo>
                  <a:lnTo>
                    <a:pt x="10" y="40"/>
                  </a:lnTo>
                  <a:lnTo>
                    <a:pt x="10" y="39"/>
                  </a:lnTo>
                  <a:lnTo>
                    <a:pt x="7" y="37"/>
                  </a:lnTo>
                  <a:lnTo>
                    <a:pt x="8" y="39"/>
                  </a:lnTo>
                  <a:lnTo>
                    <a:pt x="8" y="37"/>
                  </a:lnTo>
                  <a:lnTo>
                    <a:pt x="7" y="37"/>
                  </a:lnTo>
                  <a:lnTo>
                    <a:pt x="7" y="39"/>
                  </a:lnTo>
                  <a:lnTo>
                    <a:pt x="7" y="37"/>
                  </a:lnTo>
                  <a:lnTo>
                    <a:pt x="5" y="37"/>
                  </a:lnTo>
                  <a:lnTo>
                    <a:pt x="7" y="36"/>
                  </a:lnTo>
                  <a:lnTo>
                    <a:pt x="5" y="34"/>
                  </a:lnTo>
                  <a:lnTo>
                    <a:pt x="5" y="33"/>
                  </a:lnTo>
                  <a:lnTo>
                    <a:pt x="4" y="29"/>
                  </a:lnTo>
                  <a:lnTo>
                    <a:pt x="4" y="30"/>
                  </a:lnTo>
                  <a:lnTo>
                    <a:pt x="7" y="28"/>
                  </a:lnTo>
                  <a:lnTo>
                    <a:pt x="5" y="28"/>
                  </a:lnTo>
                  <a:lnTo>
                    <a:pt x="7" y="28"/>
                  </a:lnTo>
                  <a:lnTo>
                    <a:pt x="7" y="26"/>
                  </a:lnTo>
                  <a:lnTo>
                    <a:pt x="8" y="28"/>
                  </a:lnTo>
                  <a:lnTo>
                    <a:pt x="11" y="25"/>
                  </a:lnTo>
                  <a:lnTo>
                    <a:pt x="11" y="24"/>
                  </a:lnTo>
                  <a:lnTo>
                    <a:pt x="12" y="25"/>
                  </a:lnTo>
                  <a:lnTo>
                    <a:pt x="14" y="25"/>
                  </a:lnTo>
                  <a:lnTo>
                    <a:pt x="12" y="25"/>
                  </a:lnTo>
                  <a:lnTo>
                    <a:pt x="14" y="25"/>
                  </a:lnTo>
                  <a:lnTo>
                    <a:pt x="12" y="19"/>
                  </a:lnTo>
                  <a:lnTo>
                    <a:pt x="12" y="25"/>
                  </a:lnTo>
                  <a:lnTo>
                    <a:pt x="14" y="19"/>
                  </a:lnTo>
                  <a:lnTo>
                    <a:pt x="11" y="19"/>
                  </a:lnTo>
                  <a:lnTo>
                    <a:pt x="12" y="19"/>
                  </a:lnTo>
                  <a:lnTo>
                    <a:pt x="8" y="21"/>
                  </a:lnTo>
                  <a:lnTo>
                    <a:pt x="8" y="22"/>
                  </a:lnTo>
                  <a:lnTo>
                    <a:pt x="7" y="21"/>
                  </a:lnTo>
                  <a:lnTo>
                    <a:pt x="4" y="24"/>
                  </a:lnTo>
                  <a:lnTo>
                    <a:pt x="4" y="25"/>
                  </a:lnTo>
                  <a:lnTo>
                    <a:pt x="3" y="25"/>
                  </a:lnTo>
                  <a:lnTo>
                    <a:pt x="1" y="28"/>
                  </a:lnTo>
                  <a:lnTo>
                    <a:pt x="4" y="25"/>
                  </a:lnTo>
                  <a:lnTo>
                    <a:pt x="1" y="26"/>
                  </a:lnTo>
                  <a:lnTo>
                    <a:pt x="0" y="33"/>
                  </a:lnTo>
                  <a:lnTo>
                    <a:pt x="0" y="37"/>
                  </a:lnTo>
                  <a:lnTo>
                    <a:pt x="3" y="40"/>
                  </a:lnTo>
                  <a:lnTo>
                    <a:pt x="4" y="40"/>
                  </a:lnTo>
                  <a:lnTo>
                    <a:pt x="4" y="41"/>
                  </a:lnTo>
                  <a:lnTo>
                    <a:pt x="7" y="43"/>
                  </a:lnTo>
                  <a:lnTo>
                    <a:pt x="5" y="43"/>
                  </a:lnTo>
                  <a:lnTo>
                    <a:pt x="5" y="41"/>
                  </a:lnTo>
                  <a:lnTo>
                    <a:pt x="7" y="43"/>
                  </a:lnTo>
                  <a:lnTo>
                    <a:pt x="7" y="41"/>
                  </a:lnTo>
                  <a:lnTo>
                    <a:pt x="7" y="43"/>
                  </a:lnTo>
                  <a:lnTo>
                    <a:pt x="8" y="43"/>
                  </a:lnTo>
                  <a:lnTo>
                    <a:pt x="8" y="44"/>
                  </a:lnTo>
                  <a:lnTo>
                    <a:pt x="12" y="45"/>
                  </a:lnTo>
                  <a:lnTo>
                    <a:pt x="14" y="47"/>
                  </a:lnTo>
                  <a:lnTo>
                    <a:pt x="24" y="47"/>
                  </a:lnTo>
                  <a:lnTo>
                    <a:pt x="25" y="45"/>
                  </a:lnTo>
                  <a:lnTo>
                    <a:pt x="28" y="45"/>
                  </a:lnTo>
                  <a:lnTo>
                    <a:pt x="29" y="44"/>
                  </a:lnTo>
                  <a:lnTo>
                    <a:pt x="31" y="44"/>
                  </a:lnTo>
                  <a:lnTo>
                    <a:pt x="32" y="43"/>
                  </a:lnTo>
                  <a:lnTo>
                    <a:pt x="33" y="43"/>
                  </a:lnTo>
                  <a:lnTo>
                    <a:pt x="33" y="41"/>
                  </a:lnTo>
                  <a:lnTo>
                    <a:pt x="35" y="40"/>
                  </a:lnTo>
                  <a:lnTo>
                    <a:pt x="33" y="40"/>
                  </a:lnTo>
                  <a:lnTo>
                    <a:pt x="35" y="40"/>
                  </a:lnTo>
                  <a:lnTo>
                    <a:pt x="35" y="37"/>
                  </a:lnTo>
                  <a:lnTo>
                    <a:pt x="36" y="37"/>
                  </a:lnTo>
                  <a:lnTo>
                    <a:pt x="38" y="34"/>
                  </a:lnTo>
                  <a:lnTo>
                    <a:pt x="36" y="32"/>
                  </a:lnTo>
                  <a:lnTo>
                    <a:pt x="35" y="32"/>
                  </a:lnTo>
                  <a:lnTo>
                    <a:pt x="36" y="32"/>
                  </a:lnTo>
                  <a:lnTo>
                    <a:pt x="33" y="29"/>
                  </a:lnTo>
                  <a:lnTo>
                    <a:pt x="33" y="30"/>
                  </a:lnTo>
                  <a:lnTo>
                    <a:pt x="33" y="29"/>
                  </a:lnTo>
                  <a:lnTo>
                    <a:pt x="31" y="28"/>
                  </a:lnTo>
                  <a:lnTo>
                    <a:pt x="28" y="28"/>
                  </a:lnTo>
                  <a:lnTo>
                    <a:pt x="26" y="30"/>
                  </a:lnTo>
                  <a:lnTo>
                    <a:pt x="28" y="29"/>
                  </a:lnTo>
                  <a:lnTo>
                    <a:pt x="26" y="29"/>
                  </a:lnTo>
                  <a:lnTo>
                    <a:pt x="26" y="30"/>
                  </a:lnTo>
                  <a:lnTo>
                    <a:pt x="25" y="30"/>
                  </a:lnTo>
                  <a:lnTo>
                    <a:pt x="25" y="32"/>
                  </a:lnTo>
                  <a:lnTo>
                    <a:pt x="26" y="30"/>
                  </a:lnTo>
                  <a:lnTo>
                    <a:pt x="24" y="32"/>
                  </a:lnTo>
                  <a:lnTo>
                    <a:pt x="24" y="34"/>
                  </a:lnTo>
                  <a:lnTo>
                    <a:pt x="24" y="33"/>
                  </a:lnTo>
                  <a:lnTo>
                    <a:pt x="26" y="32"/>
                  </a:lnTo>
                  <a:lnTo>
                    <a:pt x="24" y="33"/>
                  </a:lnTo>
                  <a:lnTo>
                    <a:pt x="24" y="36"/>
                  </a:lnTo>
                  <a:lnTo>
                    <a:pt x="22" y="36"/>
                  </a:lnTo>
                  <a:lnTo>
                    <a:pt x="21" y="39"/>
                  </a:lnTo>
                  <a:lnTo>
                    <a:pt x="24" y="36"/>
                  </a:lnTo>
                  <a:lnTo>
                    <a:pt x="22" y="36"/>
                  </a:lnTo>
                  <a:lnTo>
                    <a:pt x="22" y="37"/>
                  </a:lnTo>
                  <a:lnTo>
                    <a:pt x="24" y="36"/>
                  </a:lnTo>
                  <a:lnTo>
                    <a:pt x="21" y="37"/>
                  </a:lnTo>
                  <a:lnTo>
                    <a:pt x="21" y="39"/>
                  </a:lnTo>
                  <a:lnTo>
                    <a:pt x="19" y="39"/>
                  </a:lnTo>
                  <a:lnTo>
                    <a:pt x="19" y="40"/>
                  </a:lnTo>
                  <a:lnTo>
                    <a:pt x="19" y="39"/>
                  </a:lnTo>
                  <a:lnTo>
                    <a:pt x="18" y="40"/>
                  </a:lnTo>
                  <a:lnTo>
                    <a:pt x="18" y="39"/>
                  </a:lnTo>
                  <a:lnTo>
                    <a:pt x="15" y="39"/>
                  </a:lnTo>
                  <a:lnTo>
                    <a:pt x="15" y="37"/>
                  </a:lnTo>
                  <a:lnTo>
                    <a:pt x="12" y="36"/>
                  </a:lnTo>
                  <a:lnTo>
                    <a:pt x="14" y="37"/>
                  </a:lnTo>
                  <a:lnTo>
                    <a:pt x="14" y="32"/>
                  </a:lnTo>
                  <a:lnTo>
                    <a:pt x="12" y="28"/>
                  </a:lnTo>
                  <a:lnTo>
                    <a:pt x="12" y="29"/>
                  </a:lnTo>
                  <a:lnTo>
                    <a:pt x="14" y="28"/>
                  </a:lnTo>
                  <a:lnTo>
                    <a:pt x="15" y="28"/>
                  </a:lnTo>
                  <a:lnTo>
                    <a:pt x="15" y="26"/>
                  </a:lnTo>
                  <a:lnTo>
                    <a:pt x="14" y="26"/>
                  </a:lnTo>
                  <a:lnTo>
                    <a:pt x="15" y="26"/>
                  </a:lnTo>
                  <a:lnTo>
                    <a:pt x="15" y="25"/>
                  </a:lnTo>
                  <a:lnTo>
                    <a:pt x="18" y="26"/>
                  </a:lnTo>
                  <a:lnTo>
                    <a:pt x="24" y="26"/>
                  </a:lnTo>
                  <a:lnTo>
                    <a:pt x="24" y="21"/>
                  </a:lnTo>
                  <a:lnTo>
                    <a:pt x="22" y="21"/>
                  </a:lnTo>
                  <a:lnTo>
                    <a:pt x="22" y="22"/>
                  </a:lnTo>
                  <a:lnTo>
                    <a:pt x="21" y="22"/>
                  </a:lnTo>
                  <a:lnTo>
                    <a:pt x="21" y="25"/>
                  </a:lnTo>
                  <a:lnTo>
                    <a:pt x="22" y="25"/>
                  </a:lnTo>
                  <a:lnTo>
                    <a:pt x="22" y="26"/>
                  </a:lnTo>
                  <a:lnTo>
                    <a:pt x="28" y="26"/>
                  </a:lnTo>
                  <a:lnTo>
                    <a:pt x="28" y="25"/>
                  </a:lnTo>
                  <a:lnTo>
                    <a:pt x="29" y="25"/>
                  </a:lnTo>
                  <a:lnTo>
                    <a:pt x="29" y="22"/>
                  </a:lnTo>
                  <a:lnTo>
                    <a:pt x="26" y="19"/>
                  </a:lnTo>
                  <a:lnTo>
                    <a:pt x="29" y="22"/>
                  </a:lnTo>
                  <a:lnTo>
                    <a:pt x="29" y="21"/>
                  </a:lnTo>
                  <a:lnTo>
                    <a:pt x="26" y="18"/>
                  </a:lnTo>
                  <a:lnTo>
                    <a:pt x="18" y="18"/>
                  </a:lnTo>
                  <a:lnTo>
                    <a:pt x="15" y="19"/>
                  </a:lnTo>
                  <a:lnTo>
                    <a:pt x="15" y="18"/>
                  </a:lnTo>
                  <a:lnTo>
                    <a:pt x="12" y="17"/>
                  </a:lnTo>
                  <a:lnTo>
                    <a:pt x="14" y="18"/>
                  </a:lnTo>
                  <a:lnTo>
                    <a:pt x="14" y="14"/>
                  </a:lnTo>
                  <a:lnTo>
                    <a:pt x="12" y="11"/>
                  </a:lnTo>
                  <a:lnTo>
                    <a:pt x="14" y="11"/>
                  </a:lnTo>
                  <a:lnTo>
                    <a:pt x="14" y="9"/>
                  </a:lnTo>
                  <a:lnTo>
                    <a:pt x="14" y="10"/>
                  </a:lnTo>
                  <a:lnTo>
                    <a:pt x="17" y="7"/>
                  </a:lnTo>
                  <a:lnTo>
                    <a:pt x="15" y="7"/>
                  </a:lnTo>
                  <a:lnTo>
                    <a:pt x="19" y="9"/>
                  </a:lnTo>
                  <a:lnTo>
                    <a:pt x="22" y="9"/>
                  </a:lnTo>
                  <a:lnTo>
                    <a:pt x="25" y="11"/>
                  </a:lnTo>
                  <a:lnTo>
                    <a:pt x="24" y="11"/>
                  </a:lnTo>
                  <a:lnTo>
                    <a:pt x="24" y="10"/>
                  </a:lnTo>
                  <a:lnTo>
                    <a:pt x="25" y="13"/>
                  </a:lnTo>
                  <a:lnTo>
                    <a:pt x="26" y="13"/>
                  </a:lnTo>
                  <a:lnTo>
                    <a:pt x="26" y="14"/>
                  </a:lnTo>
                  <a:lnTo>
                    <a:pt x="31" y="15"/>
                  </a:lnTo>
                  <a:lnTo>
                    <a:pt x="32" y="15"/>
                  </a:lnTo>
                  <a:lnTo>
                    <a:pt x="32" y="10"/>
                  </a:lnTo>
                  <a:lnTo>
                    <a:pt x="33" y="14"/>
                  </a:lnTo>
                  <a:lnTo>
                    <a:pt x="35" y="13"/>
                  </a:lnTo>
                  <a:lnTo>
                    <a:pt x="33" y="13"/>
                  </a:lnTo>
                  <a:lnTo>
                    <a:pt x="35" y="13"/>
                  </a:lnTo>
                  <a:lnTo>
                    <a:pt x="36" y="10"/>
                  </a:lnTo>
                  <a:lnTo>
                    <a:pt x="35" y="7"/>
                  </a:lnTo>
                  <a:lnTo>
                    <a:pt x="33" y="7"/>
                  </a:lnTo>
                  <a:lnTo>
                    <a:pt x="35" y="7"/>
                  </a:lnTo>
                  <a:lnTo>
                    <a:pt x="33" y="6"/>
                  </a:lnTo>
                  <a:lnTo>
                    <a:pt x="35" y="7"/>
                  </a:lnTo>
                  <a:lnTo>
                    <a:pt x="33" y="4"/>
                  </a:lnTo>
                  <a:lnTo>
                    <a:pt x="32" y="4"/>
                  </a:lnTo>
                  <a:lnTo>
                    <a:pt x="32" y="3"/>
                  </a:lnTo>
                  <a:lnTo>
                    <a:pt x="28" y="2"/>
                  </a:lnTo>
                  <a:lnTo>
                    <a:pt x="29" y="2"/>
                  </a:lnTo>
                  <a:lnTo>
                    <a:pt x="28" y="2"/>
                  </a:lnTo>
                  <a:lnTo>
                    <a:pt x="28" y="3"/>
                  </a:lnTo>
                  <a:lnTo>
                    <a:pt x="28" y="2"/>
                  </a:lnTo>
                  <a:lnTo>
                    <a:pt x="19" y="0"/>
                  </a:lnTo>
                  <a:lnTo>
                    <a:pt x="12" y="0"/>
                  </a:lnTo>
                  <a:lnTo>
                    <a:pt x="11" y="2"/>
                  </a:lnTo>
                  <a:lnTo>
                    <a:pt x="8" y="3"/>
                  </a:lnTo>
                  <a:lnTo>
                    <a:pt x="8" y="4"/>
                  </a:lnTo>
                  <a:lnTo>
                    <a:pt x="7" y="4"/>
                  </a:lnTo>
                  <a:lnTo>
                    <a:pt x="5" y="7"/>
                  </a:lnTo>
                  <a:lnTo>
                    <a:pt x="7" y="6"/>
                  </a:lnTo>
                  <a:lnTo>
                    <a:pt x="7" y="4"/>
                  </a:lnTo>
                  <a:lnTo>
                    <a:pt x="8" y="4"/>
                  </a:lnTo>
                  <a:lnTo>
                    <a:pt x="5" y="6"/>
                  </a:lnTo>
                  <a:lnTo>
                    <a:pt x="5" y="7"/>
                  </a:lnTo>
                  <a:lnTo>
                    <a:pt x="4" y="7"/>
                  </a:lnTo>
                  <a:lnTo>
                    <a:pt x="4" y="9"/>
                  </a:lnTo>
                  <a:lnTo>
                    <a:pt x="3" y="9"/>
                  </a:lnTo>
                  <a:lnTo>
                    <a:pt x="1" y="13"/>
                  </a:lnTo>
                  <a:lnTo>
                    <a:pt x="3" y="17"/>
                  </a:lnTo>
                  <a:lnTo>
                    <a:pt x="4" y="17"/>
                  </a:lnTo>
                  <a:lnTo>
                    <a:pt x="3" y="18"/>
                  </a:lnTo>
                  <a:lnTo>
                    <a:pt x="5" y="19"/>
                  </a:lnTo>
                  <a:lnTo>
                    <a:pt x="4" y="18"/>
                  </a:lnTo>
                  <a:lnTo>
                    <a:pt x="5" y="21"/>
                  </a:lnTo>
                  <a:lnTo>
                    <a:pt x="7" y="21"/>
                  </a:lnTo>
                  <a:lnTo>
                    <a:pt x="7" y="22"/>
                  </a:lnTo>
                  <a:lnTo>
                    <a:pt x="10" y="22"/>
                  </a:lnTo>
                  <a:lnTo>
                    <a:pt x="10" y="24"/>
                  </a:lnTo>
                  <a:lnTo>
                    <a:pt x="12" y="25"/>
                  </a:lnTo>
                  <a:lnTo>
                    <a:pt x="12" y="19"/>
                  </a:lnTo>
                  <a:close/>
                </a:path>
              </a:pathLst>
            </a:custGeom>
            <a:solidFill>
              <a:srgbClr val="000000"/>
            </a:solidFill>
            <a:ln w="9525">
              <a:noFill/>
              <a:round/>
              <a:headEnd/>
              <a:tailEnd/>
            </a:ln>
          </p:spPr>
          <p:txBody>
            <a:bodyPr/>
            <a:lstStyle/>
            <a:p>
              <a:endParaRPr lang="en-US"/>
            </a:p>
          </p:txBody>
        </p:sp>
        <p:sp>
          <p:nvSpPr>
            <p:cNvPr id="15388" name="Freeform 28"/>
            <p:cNvSpPr>
              <a:spLocks/>
            </p:cNvSpPr>
            <p:nvPr/>
          </p:nvSpPr>
          <p:spPr bwMode="auto">
            <a:xfrm>
              <a:off x="553" y="3448"/>
              <a:ext cx="20" cy="30"/>
            </a:xfrm>
            <a:custGeom>
              <a:avLst/>
              <a:gdLst/>
              <a:ahLst/>
              <a:cxnLst>
                <a:cxn ang="0">
                  <a:pos x="2" y="1"/>
                </a:cxn>
                <a:cxn ang="0">
                  <a:pos x="6" y="1"/>
                </a:cxn>
                <a:cxn ang="0">
                  <a:pos x="9" y="0"/>
                </a:cxn>
                <a:cxn ang="0">
                  <a:pos x="16" y="2"/>
                </a:cxn>
                <a:cxn ang="0">
                  <a:pos x="18" y="5"/>
                </a:cxn>
                <a:cxn ang="0">
                  <a:pos x="18" y="8"/>
                </a:cxn>
                <a:cxn ang="0">
                  <a:pos x="17" y="13"/>
                </a:cxn>
                <a:cxn ang="0">
                  <a:pos x="11" y="19"/>
                </a:cxn>
                <a:cxn ang="0">
                  <a:pos x="9" y="21"/>
                </a:cxn>
                <a:cxn ang="0">
                  <a:pos x="7" y="24"/>
                </a:cxn>
                <a:cxn ang="0">
                  <a:pos x="20" y="24"/>
                </a:cxn>
                <a:cxn ang="0">
                  <a:pos x="20" y="30"/>
                </a:cxn>
                <a:cxn ang="0">
                  <a:pos x="0" y="30"/>
                </a:cxn>
                <a:cxn ang="0">
                  <a:pos x="0" y="27"/>
                </a:cxn>
                <a:cxn ang="0">
                  <a:pos x="2" y="20"/>
                </a:cxn>
                <a:cxn ang="0">
                  <a:pos x="4" y="17"/>
                </a:cxn>
                <a:cxn ang="0">
                  <a:pos x="7" y="13"/>
                </a:cxn>
                <a:cxn ang="0">
                  <a:pos x="9" y="12"/>
                </a:cxn>
                <a:cxn ang="0">
                  <a:pos x="10" y="11"/>
                </a:cxn>
                <a:cxn ang="0">
                  <a:pos x="11" y="9"/>
                </a:cxn>
                <a:cxn ang="0">
                  <a:pos x="10" y="7"/>
                </a:cxn>
                <a:cxn ang="0">
                  <a:pos x="7" y="5"/>
                </a:cxn>
                <a:cxn ang="0">
                  <a:pos x="4" y="7"/>
                </a:cxn>
                <a:cxn ang="0">
                  <a:pos x="2" y="8"/>
                </a:cxn>
                <a:cxn ang="0">
                  <a:pos x="2" y="1"/>
                </a:cxn>
              </a:cxnLst>
              <a:rect l="0" t="0" r="r" b="b"/>
              <a:pathLst>
                <a:path w="20" h="30">
                  <a:moveTo>
                    <a:pt x="2" y="1"/>
                  </a:moveTo>
                  <a:lnTo>
                    <a:pt x="6" y="1"/>
                  </a:lnTo>
                  <a:lnTo>
                    <a:pt x="9" y="0"/>
                  </a:lnTo>
                  <a:lnTo>
                    <a:pt x="16" y="2"/>
                  </a:lnTo>
                  <a:lnTo>
                    <a:pt x="18" y="5"/>
                  </a:lnTo>
                  <a:lnTo>
                    <a:pt x="18" y="8"/>
                  </a:lnTo>
                  <a:lnTo>
                    <a:pt x="17" y="13"/>
                  </a:lnTo>
                  <a:lnTo>
                    <a:pt x="11" y="19"/>
                  </a:lnTo>
                  <a:lnTo>
                    <a:pt x="9" y="21"/>
                  </a:lnTo>
                  <a:lnTo>
                    <a:pt x="7" y="24"/>
                  </a:lnTo>
                  <a:lnTo>
                    <a:pt x="20" y="24"/>
                  </a:lnTo>
                  <a:lnTo>
                    <a:pt x="20" y="30"/>
                  </a:lnTo>
                  <a:lnTo>
                    <a:pt x="0" y="30"/>
                  </a:lnTo>
                  <a:lnTo>
                    <a:pt x="0" y="27"/>
                  </a:lnTo>
                  <a:lnTo>
                    <a:pt x="2" y="20"/>
                  </a:lnTo>
                  <a:lnTo>
                    <a:pt x="4" y="17"/>
                  </a:lnTo>
                  <a:lnTo>
                    <a:pt x="7" y="13"/>
                  </a:lnTo>
                  <a:lnTo>
                    <a:pt x="9" y="12"/>
                  </a:lnTo>
                  <a:lnTo>
                    <a:pt x="10" y="11"/>
                  </a:lnTo>
                  <a:lnTo>
                    <a:pt x="11" y="9"/>
                  </a:lnTo>
                  <a:lnTo>
                    <a:pt x="10" y="7"/>
                  </a:lnTo>
                  <a:lnTo>
                    <a:pt x="7" y="5"/>
                  </a:lnTo>
                  <a:lnTo>
                    <a:pt x="4" y="7"/>
                  </a:lnTo>
                  <a:lnTo>
                    <a:pt x="2" y="8"/>
                  </a:lnTo>
                  <a:lnTo>
                    <a:pt x="2" y="1"/>
                  </a:lnTo>
                  <a:close/>
                </a:path>
              </a:pathLst>
            </a:custGeom>
            <a:solidFill>
              <a:srgbClr val="000000"/>
            </a:solidFill>
            <a:ln w="9525">
              <a:no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idx="1"/>
          </p:nvPr>
        </p:nvSpPr>
        <p:spPr>
          <a:xfrm>
            <a:off x="3419872" y="2924944"/>
            <a:ext cx="2880320" cy="936105"/>
          </a:xfrm>
        </p:spPr>
        <p:txBody>
          <a:bodyPr>
            <a:normAutofit fontScale="47500" lnSpcReduction="20000"/>
          </a:bodyPr>
          <a:lstStyle/>
          <a:p>
            <a:pPr>
              <a:buNone/>
            </a:pPr>
            <a:r>
              <a:rPr lang="en-US" sz="6600" dirty="0" smtClean="0"/>
              <a:t>                                                        3D case</a:t>
            </a:r>
            <a:endParaRPr lang="en-US" sz="6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dirty="0" smtClean="0"/>
              <a:t>Retarded Hertz Vector</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979712" y="1556792"/>
            <a:ext cx="3832860" cy="9144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475656" y="2492896"/>
            <a:ext cx="6203950" cy="121920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971600" y="3789040"/>
            <a:ext cx="7372350" cy="1019175"/>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899592" y="4725144"/>
            <a:ext cx="7191375" cy="914400"/>
          </a:xfrm>
          <a:prstGeom prst="rect">
            <a:avLst/>
          </a:prstGeom>
          <a:noFill/>
          <a:ln w="9525">
            <a:noFill/>
            <a:miter lim="800000"/>
            <a:headEnd/>
            <a:tailEnd/>
          </a:ln>
        </p:spPr>
      </p:pic>
      <p:pic>
        <p:nvPicPr>
          <p:cNvPr id="9222" name="Picture 6"/>
          <p:cNvPicPr>
            <a:picLocks noChangeAspect="1" noChangeArrowheads="1"/>
          </p:cNvPicPr>
          <p:nvPr/>
        </p:nvPicPr>
        <p:blipFill>
          <a:blip r:embed="rId6" cstate="print"/>
          <a:srcRect/>
          <a:stretch>
            <a:fillRect/>
          </a:stretch>
        </p:blipFill>
        <p:spPr bwMode="auto">
          <a:xfrm>
            <a:off x="857250" y="5589240"/>
            <a:ext cx="8286750" cy="962025"/>
          </a:xfrm>
          <a:prstGeom prst="rect">
            <a:avLst/>
          </a:prstGeom>
          <a:noFill/>
          <a:ln w="9525">
            <a:noFill/>
            <a:miter lim="800000"/>
            <a:headEnd/>
            <a:tailEnd/>
          </a:ln>
        </p:spPr>
      </p:pic>
      <p:sp>
        <p:nvSpPr>
          <p:cNvPr id="9" name="TextBox 8"/>
          <p:cNvSpPr txBox="1"/>
          <p:nvPr/>
        </p:nvSpPr>
        <p:spPr>
          <a:xfrm>
            <a:off x="1763688" y="980728"/>
            <a:ext cx="6408712" cy="369332"/>
          </a:xfrm>
          <a:prstGeom prst="rect">
            <a:avLst/>
          </a:prstGeom>
          <a:noFill/>
        </p:spPr>
        <p:txBody>
          <a:bodyPr wrap="square" rtlCol="0">
            <a:spAutoFit/>
          </a:bodyPr>
          <a:lstStyle/>
          <a:p>
            <a:r>
              <a:rPr lang="en-US" dirty="0" smtClean="0"/>
              <a:t>Current and charge can be represented with one vector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259632" y="1988840"/>
            <a:ext cx="4168140" cy="2278380"/>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1403648" y="4437112"/>
            <a:ext cx="51816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323528" y="1700808"/>
            <a:ext cx="8229600" cy="941441"/>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403648" y="2492896"/>
            <a:ext cx="6432550" cy="128270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1691680" y="3717032"/>
            <a:ext cx="5372100" cy="1333500"/>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srcRect/>
          <a:stretch>
            <a:fillRect/>
          </a:stretch>
        </p:blipFill>
        <p:spPr bwMode="auto">
          <a:xfrm>
            <a:off x="827584" y="4941168"/>
            <a:ext cx="7524750"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 multipole expansion</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043608" y="1412776"/>
            <a:ext cx="6865620" cy="112776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755576" y="2564904"/>
            <a:ext cx="7581900" cy="86995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611560" y="3429000"/>
            <a:ext cx="3238500" cy="981075"/>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3851920" y="3284984"/>
            <a:ext cx="4981575" cy="1085850"/>
          </a:xfrm>
          <a:prstGeom prst="rect">
            <a:avLst/>
          </a:prstGeom>
          <a:noFill/>
          <a:ln w="9525">
            <a:noFill/>
            <a:miter lim="800000"/>
            <a:headEnd/>
            <a:tailEnd/>
          </a:ln>
        </p:spPr>
      </p:pic>
      <p:pic>
        <p:nvPicPr>
          <p:cNvPr id="12294" name="Picture 6"/>
          <p:cNvPicPr>
            <a:picLocks noChangeAspect="1" noChangeArrowheads="1"/>
          </p:cNvPicPr>
          <p:nvPr/>
        </p:nvPicPr>
        <p:blipFill>
          <a:blip r:embed="rId6" cstate="print"/>
          <a:srcRect/>
          <a:stretch>
            <a:fillRect/>
          </a:stretch>
        </p:blipFill>
        <p:spPr bwMode="auto">
          <a:xfrm>
            <a:off x="611560" y="4293096"/>
            <a:ext cx="4286250" cy="1028700"/>
          </a:xfrm>
          <a:prstGeom prst="rect">
            <a:avLst/>
          </a:prstGeom>
          <a:noFill/>
          <a:ln w="9525">
            <a:noFill/>
            <a:miter lim="800000"/>
            <a:headEnd/>
            <a:tailEnd/>
          </a:ln>
        </p:spPr>
      </p:pic>
      <p:pic>
        <p:nvPicPr>
          <p:cNvPr id="12295" name="Picture 7"/>
          <p:cNvPicPr>
            <a:picLocks noChangeAspect="1" noChangeArrowheads="1"/>
          </p:cNvPicPr>
          <p:nvPr/>
        </p:nvPicPr>
        <p:blipFill>
          <a:blip r:embed="rId7" cstate="print"/>
          <a:srcRect/>
          <a:stretch>
            <a:fillRect/>
          </a:stretch>
        </p:blipFill>
        <p:spPr bwMode="auto">
          <a:xfrm>
            <a:off x="395536" y="5445224"/>
            <a:ext cx="8558144" cy="912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79712" y="2924944"/>
            <a:ext cx="4248472" cy="1584176"/>
          </a:xfrm>
        </p:spPr>
        <p:txBody>
          <a:bodyPr>
            <a:normAutofit fontScale="32500" lnSpcReduction="20000"/>
          </a:bodyPr>
          <a:lstStyle/>
          <a:p>
            <a:pPr>
              <a:buNone/>
            </a:pPr>
            <a:r>
              <a:rPr lang="en-US" sz="6000" dirty="0" smtClean="0"/>
              <a:t>                 </a:t>
            </a:r>
          </a:p>
          <a:p>
            <a:pPr>
              <a:buNone/>
            </a:pPr>
            <a:endParaRPr lang="en-US" sz="6000" dirty="0" smtClean="0"/>
          </a:p>
          <a:p>
            <a:pPr>
              <a:buNone/>
            </a:pPr>
            <a:r>
              <a:rPr lang="en-US" sz="6000" dirty="0" smtClean="0"/>
              <a:t>                    </a:t>
            </a:r>
            <a:r>
              <a:rPr lang="en-US" sz="14400" dirty="0" smtClean="0"/>
              <a:t>2D case</a:t>
            </a:r>
            <a:endParaRPr lang="en-US" sz="1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 multipole expansion</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467544" y="2060848"/>
            <a:ext cx="8229600" cy="764359"/>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67544" y="3068960"/>
            <a:ext cx="8248650" cy="1085850"/>
          </a:xfrm>
          <a:prstGeom prst="rect">
            <a:avLst/>
          </a:prstGeom>
          <a:noFill/>
          <a:ln w="9525">
            <a:noFill/>
            <a:miter lim="800000"/>
            <a:headEnd/>
            <a:tailEnd/>
          </a:ln>
        </p:spPr>
      </p:pic>
      <p:sp>
        <p:nvSpPr>
          <p:cNvPr id="6" name="TextBox 5"/>
          <p:cNvSpPr txBox="1"/>
          <p:nvPr/>
        </p:nvSpPr>
        <p:spPr>
          <a:xfrm>
            <a:off x="539552" y="4293096"/>
            <a:ext cx="7560840" cy="369332"/>
          </a:xfrm>
          <a:prstGeom prst="rect">
            <a:avLst/>
          </a:prstGeom>
          <a:noFill/>
        </p:spPr>
        <p:txBody>
          <a:bodyPr wrap="square" rtlCol="0">
            <a:spAutoFit/>
          </a:bodyPr>
          <a:lstStyle/>
          <a:p>
            <a:r>
              <a:rPr lang="en-US" dirty="0" smtClean="0"/>
              <a:t>This term corresponds to the oscilating electring dipole. The next term is:</a:t>
            </a:r>
            <a:endParaRPr lang="en-US" dirty="0"/>
          </a:p>
        </p:txBody>
      </p:sp>
      <p:pic>
        <p:nvPicPr>
          <p:cNvPr id="13316" name="Picture 4"/>
          <p:cNvPicPr>
            <a:picLocks noChangeAspect="1" noChangeArrowheads="1"/>
          </p:cNvPicPr>
          <p:nvPr/>
        </p:nvPicPr>
        <p:blipFill>
          <a:blip r:embed="rId4" cstate="print"/>
          <a:srcRect/>
          <a:stretch>
            <a:fillRect/>
          </a:stretch>
        </p:blipFill>
        <p:spPr bwMode="auto">
          <a:xfrm>
            <a:off x="611560" y="5013176"/>
            <a:ext cx="7366595" cy="790108"/>
          </a:xfrm>
          <a:prstGeom prst="rect">
            <a:avLst/>
          </a:prstGeom>
          <a:noFill/>
          <a:ln w="9525">
            <a:noFill/>
            <a:miter lim="800000"/>
            <a:headEnd/>
            <a:tailEnd/>
          </a:ln>
        </p:spPr>
      </p:pic>
      <p:sp>
        <p:nvSpPr>
          <p:cNvPr id="8" name="TextBox 7"/>
          <p:cNvSpPr txBox="1"/>
          <p:nvPr/>
        </p:nvSpPr>
        <p:spPr>
          <a:xfrm>
            <a:off x="323528" y="5877272"/>
            <a:ext cx="8208912" cy="646331"/>
          </a:xfrm>
          <a:prstGeom prst="rect">
            <a:avLst/>
          </a:prstGeom>
          <a:noFill/>
        </p:spPr>
        <p:txBody>
          <a:bodyPr wrap="square" rtlCol="0">
            <a:spAutoFit/>
          </a:bodyPr>
          <a:lstStyle/>
          <a:p>
            <a:r>
              <a:rPr lang="en-US" dirty="0" smtClean="0"/>
              <a:t>This correspond to the magnetic dipole and the quadrupole. This term in small and we neglect it.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dirty="0" smtClean="0"/>
              <a:t>Field of the dipole</a:t>
            </a:r>
            <a:endParaRPr lang="en-US" dirty="0"/>
          </a:p>
        </p:txBody>
      </p:sp>
      <p:sp>
        <p:nvSpPr>
          <p:cNvPr id="3" name="Содержимое 2"/>
          <p:cNvSpPr>
            <a:spLocks noGrp="1"/>
          </p:cNvSpPr>
          <p:nvPr>
            <p:ph idx="1"/>
          </p:nvPr>
        </p:nvSpPr>
        <p:spPr>
          <a:xfrm>
            <a:off x="251520" y="1052736"/>
            <a:ext cx="8589640" cy="1396752"/>
          </a:xfrm>
        </p:spPr>
        <p:txBody>
          <a:bodyPr>
            <a:normAutofit fontScale="92500"/>
          </a:bodyPr>
          <a:lstStyle/>
          <a:p>
            <a:pPr>
              <a:buNone/>
            </a:pPr>
            <a:r>
              <a:rPr lang="en-US" dirty="0" smtClean="0"/>
              <a:t>We represent the scattered field by the sum of the</a:t>
            </a:r>
          </a:p>
          <a:p>
            <a:pPr>
              <a:buNone/>
            </a:pPr>
            <a:r>
              <a:rPr lang="en-US" dirty="0" smtClean="0"/>
              <a:t>electric dipole (which is called as Herth dipole) fields.</a:t>
            </a:r>
          </a:p>
        </p:txBody>
      </p:sp>
      <p:pic>
        <p:nvPicPr>
          <p:cNvPr id="14338" name="Picture 2"/>
          <p:cNvPicPr>
            <a:picLocks noChangeAspect="1" noChangeArrowheads="1"/>
          </p:cNvPicPr>
          <p:nvPr/>
        </p:nvPicPr>
        <p:blipFill>
          <a:blip r:embed="rId3" cstate="print"/>
          <a:srcRect/>
          <a:stretch>
            <a:fillRect/>
          </a:stretch>
        </p:blipFill>
        <p:spPr bwMode="auto">
          <a:xfrm>
            <a:off x="539552" y="4437112"/>
            <a:ext cx="7537450" cy="1847850"/>
          </a:xfrm>
          <a:prstGeom prst="rect">
            <a:avLst/>
          </a:prstGeom>
          <a:noFill/>
          <a:ln w="9525">
            <a:noFill/>
            <a:miter lim="800000"/>
            <a:headEnd/>
            <a:tailEnd/>
          </a:ln>
        </p:spPr>
      </p:pic>
      <p:graphicFrame>
        <p:nvGraphicFramePr>
          <p:cNvPr id="14339" name="Object 3"/>
          <p:cNvGraphicFramePr>
            <a:graphicFrameLocks noChangeAspect="1"/>
          </p:cNvGraphicFramePr>
          <p:nvPr/>
        </p:nvGraphicFramePr>
        <p:xfrm>
          <a:off x="611560" y="2492896"/>
          <a:ext cx="3240360" cy="1043505"/>
        </p:xfrm>
        <a:graphic>
          <a:graphicData uri="http://schemas.openxmlformats.org/presentationml/2006/ole">
            <p:oleObj spid="_x0000_s14339" name="Equation" r:id="rId4" imgW="1498320" imgH="482400" progId="Equation.DSMT4">
              <p:embed/>
            </p:oleObj>
          </a:graphicData>
        </a:graphic>
      </p:graphicFrame>
      <p:pic>
        <p:nvPicPr>
          <p:cNvPr id="6" name="Picture 3"/>
          <p:cNvPicPr>
            <a:picLocks noChangeAspect="1" noChangeArrowheads="1"/>
          </p:cNvPicPr>
          <p:nvPr/>
        </p:nvPicPr>
        <p:blipFill>
          <a:blip r:embed="rId5" cstate="print"/>
          <a:srcRect r="51114"/>
          <a:stretch>
            <a:fillRect/>
          </a:stretch>
        </p:blipFill>
        <p:spPr bwMode="auto">
          <a:xfrm>
            <a:off x="4499992" y="2420888"/>
            <a:ext cx="4032448" cy="1085850"/>
          </a:xfrm>
          <a:prstGeom prst="rect">
            <a:avLst/>
          </a:prstGeom>
          <a:noFill/>
          <a:ln w="9525">
            <a:noFill/>
            <a:miter lim="800000"/>
            <a:headEnd/>
            <a:tailEnd/>
          </a:ln>
        </p:spPr>
      </p:pic>
      <p:sp>
        <p:nvSpPr>
          <p:cNvPr id="7" name="TextBox 6"/>
          <p:cNvSpPr txBox="1"/>
          <p:nvPr/>
        </p:nvSpPr>
        <p:spPr>
          <a:xfrm>
            <a:off x="323528" y="3645024"/>
            <a:ext cx="2520280" cy="307777"/>
          </a:xfrm>
          <a:prstGeom prst="rect">
            <a:avLst/>
          </a:prstGeom>
          <a:noFill/>
        </p:spPr>
        <p:txBody>
          <a:bodyPr wrap="square" rtlCol="0">
            <a:spAutoFit/>
          </a:bodyPr>
          <a:lstStyle/>
          <a:p>
            <a:r>
              <a:rPr lang="en-US" sz="1400" dirty="0" smtClean="0"/>
              <a:t>In case of the one dipole </a:t>
            </a:r>
            <a:endParaRPr lang="en-US" sz="1400" dirty="0"/>
          </a:p>
        </p:txBody>
      </p:sp>
      <p:graphicFrame>
        <p:nvGraphicFramePr>
          <p:cNvPr id="14340" name="Object 4"/>
          <p:cNvGraphicFramePr>
            <a:graphicFrameLocks noChangeAspect="1"/>
          </p:cNvGraphicFramePr>
          <p:nvPr/>
        </p:nvGraphicFramePr>
        <p:xfrm>
          <a:off x="2411760" y="3573016"/>
          <a:ext cx="432048" cy="388843"/>
        </p:xfrm>
        <a:graphic>
          <a:graphicData uri="http://schemas.openxmlformats.org/presentationml/2006/ole">
            <p:oleObj spid="_x0000_s14340" name="Equation" r:id="rId6" imgW="253800" imgH="228600" progId="Equation.DSMT4">
              <p:embed/>
            </p:oleObj>
          </a:graphicData>
        </a:graphic>
      </p:graphicFrame>
      <p:sp>
        <p:nvSpPr>
          <p:cNvPr id="9" name="TextBox 8"/>
          <p:cNvSpPr txBox="1"/>
          <p:nvPr/>
        </p:nvSpPr>
        <p:spPr>
          <a:xfrm>
            <a:off x="2915816" y="3645024"/>
            <a:ext cx="5580112" cy="307777"/>
          </a:xfrm>
          <a:prstGeom prst="rect">
            <a:avLst/>
          </a:prstGeom>
          <a:noFill/>
        </p:spPr>
        <p:txBody>
          <a:bodyPr wrap="square" rtlCol="0">
            <a:spAutoFit/>
          </a:bodyPr>
          <a:lstStyle/>
          <a:p>
            <a:r>
              <a:rPr lang="en-US" sz="1400" dirty="0" smtClean="0"/>
              <a:t>-is a constant vector and determines the polarisation of the dipole</a:t>
            </a:r>
            <a:endParaRPr lang="en-US" sz="1400" dirty="0"/>
          </a:p>
        </p:txBody>
      </p:sp>
      <p:sp>
        <p:nvSpPr>
          <p:cNvPr id="10" name="TextBox 9"/>
          <p:cNvSpPr txBox="1"/>
          <p:nvPr/>
        </p:nvSpPr>
        <p:spPr>
          <a:xfrm>
            <a:off x="683568" y="3933056"/>
            <a:ext cx="7272808" cy="646331"/>
          </a:xfrm>
          <a:prstGeom prst="rect">
            <a:avLst/>
          </a:prstGeom>
          <a:noFill/>
        </p:spPr>
        <p:txBody>
          <a:bodyPr wrap="square" rtlCol="0">
            <a:spAutoFit/>
          </a:bodyPr>
          <a:lstStyle/>
          <a:p>
            <a:r>
              <a:rPr lang="en-US" dirty="0" smtClean="0"/>
              <a:t>Electric and magnetic fields of the dipole is given by the formulae:</a:t>
            </a:r>
          </a:p>
          <a:p>
            <a:endParaRPr lang="en-US" dirty="0"/>
          </a:p>
        </p:txBody>
      </p:sp>
      <p:sp>
        <p:nvSpPr>
          <p:cNvPr id="11" name="TextBox 10"/>
          <p:cNvSpPr txBox="1"/>
          <p:nvPr/>
        </p:nvSpPr>
        <p:spPr>
          <a:xfrm>
            <a:off x="827584" y="6237312"/>
            <a:ext cx="6624736" cy="369332"/>
          </a:xfrm>
          <a:prstGeom prst="rect">
            <a:avLst/>
          </a:prstGeom>
          <a:noFill/>
        </p:spPr>
        <p:txBody>
          <a:bodyPr wrap="square" rtlCol="0">
            <a:spAutoFit/>
          </a:bodyPr>
          <a:lstStyle/>
          <a:p>
            <a:r>
              <a:rPr lang="en-US" dirty="0" smtClean="0"/>
              <a:t>-Is a unit vector directed from the dipole towards the observer and</a:t>
            </a:r>
            <a:endParaRPr lang="en-US" dirty="0"/>
          </a:p>
        </p:txBody>
      </p:sp>
      <p:graphicFrame>
        <p:nvGraphicFramePr>
          <p:cNvPr id="14341" name="Object 5"/>
          <p:cNvGraphicFramePr>
            <a:graphicFrameLocks noChangeAspect="1"/>
          </p:cNvGraphicFramePr>
          <p:nvPr/>
        </p:nvGraphicFramePr>
        <p:xfrm>
          <a:off x="395536" y="6237312"/>
          <a:ext cx="288032" cy="336171"/>
        </p:xfrm>
        <a:graphic>
          <a:graphicData uri="http://schemas.openxmlformats.org/presentationml/2006/ole">
            <p:oleObj spid="_x0000_s14341" name="Equation" r:id="rId7" imgW="266400" imgH="190440" progId="Equation.DSMT4">
              <p:embed/>
            </p:oleObj>
          </a:graphicData>
        </a:graphic>
      </p:graphicFrame>
      <p:pic>
        <p:nvPicPr>
          <p:cNvPr id="14342" name="Picture 6"/>
          <p:cNvPicPr>
            <a:picLocks noChangeAspect="1" noChangeArrowheads="1"/>
          </p:cNvPicPr>
          <p:nvPr/>
        </p:nvPicPr>
        <p:blipFill>
          <a:blip r:embed="rId8" cstate="print"/>
          <a:srcRect/>
          <a:stretch>
            <a:fillRect/>
          </a:stretch>
        </p:blipFill>
        <p:spPr bwMode="auto">
          <a:xfrm>
            <a:off x="7452320" y="6093296"/>
            <a:ext cx="1335782" cy="601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a:bodyPr>
          <a:lstStyle/>
          <a:p>
            <a:r>
              <a:rPr lang="en-US" sz="2400" dirty="0" smtClean="0"/>
              <a:t>As in the 2D case the auxiliary surface is shifted. At each point of</a:t>
            </a:r>
            <a:br>
              <a:rPr lang="en-US" sz="2400" dirty="0" smtClean="0"/>
            </a:br>
            <a:r>
              <a:rPr lang="en-US" sz="2400" dirty="0" smtClean="0"/>
              <a:t>the auxiliary surface 2 perpendicular electric dipole are located. Boundary conditions are sattisfaied along two perpendicualar tangential vectors</a:t>
            </a:r>
            <a:endParaRPr lang="en-US" sz="2400" dirty="0"/>
          </a:p>
        </p:txBody>
      </p:sp>
      <p:pic>
        <p:nvPicPr>
          <p:cNvPr id="15362" name="Picture 2"/>
          <p:cNvPicPr>
            <a:picLocks noGrp="1" noChangeAspect="1" noChangeArrowheads="1"/>
          </p:cNvPicPr>
          <p:nvPr>
            <p:ph idx="1"/>
          </p:nvPr>
        </p:nvPicPr>
        <p:blipFill>
          <a:blip r:embed="rId3" cstate="print"/>
          <a:srcRect/>
          <a:stretch>
            <a:fillRect/>
          </a:stretch>
        </p:blipFill>
        <p:spPr bwMode="auto">
          <a:xfrm>
            <a:off x="1187624" y="2060848"/>
            <a:ext cx="4701540" cy="3832860"/>
          </a:xfrm>
          <a:prstGeom prst="rect">
            <a:avLst/>
          </a:prstGeom>
          <a:noFill/>
          <a:ln w="9525">
            <a:noFill/>
            <a:miter lim="800000"/>
            <a:headEnd/>
            <a:tailEnd/>
          </a:ln>
        </p:spPr>
      </p:pic>
      <p:graphicFrame>
        <p:nvGraphicFramePr>
          <p:cNvPr id="15363" name="Object 3"/>
          <p:cNvGraphicFramePr>
            <a:graphicFrameLocks noChangeAspect="1"/>
          </p:cNvGraphicFramePr>
          <p:nvPr/>
        </p:nvGraphicFramePr>
        <p:xfrm>
          <a:off x="1907704" y="2708920"/>
          <a:ext cx="216024" cy="353494"/>
        </p:xfrm>
        <a:graphic>
          <a:graphicData uri="http://schemas.openxmlformats.org/presentationml/2006/ole">
            <p:oleObj spid="_x0000_s15363" name="Equation" r:id="rId4" imgW="139680" imgH="228600" progId="Equation.DSMT4">
              <p:embed/>
            </p:oleObj>
          </a:graphicData>
        </a:graphic>
      </p:graphicFrame>
      <p:graphicFrame>
        <p:nvGraphicFramePr>
          <p:cNvPr id="15364" name="Object 4"/>
          <p:cNvGraphicFramePr>
            <a:graphicFrameLocks noChangeAspect="1"/>
          </p:cNvGraphicFramePr>
          <p:nvPr/>
        </p:nvGraphicFramePr>
        <p:xfrm>
          <a:off x="2123728" y="1988840"/>
          <a:ext cx="255588" cy="352425"/>
        </p:xfrm>
        <a:graphic>
          <a:graphicData uri="http://schemas.openxmlformats.org/presentationml/2006/ole">
            <p:oleObj spid="_x0000_s15364" name="Equation" r:id="rId5" imgW="164880" imgH="228600" progId="Equation.DSMT4">
              <p:embed/>
            </p:oleObj>
          </a:graphicData>
        </a:graphic>
      </p:graphicFrame>
      <p:sp>
        <p:nvSpPr>
          <p:cNvPr id="7" name="TextBox 6"/>
          <p:cNvSpPr txBox="1"/>
          <p:nvPr/>
        </p:nvSpPr>
        <p:spPr>
          <a:xfrm>
            <a:off x="2483768" y="3573016"/>
            <a:ext cx="2016224" cy="307777"/>
          </a:xfrm>
          <a:prstGeom prst="rect">
            <a:avLst/>
          </a:prstGeom>
          <a:noFill/>
        </p:spPr>
        <p:txBody>
          <a:bodyPr wrap="square" rtlCol="0">
            <a:spAutoFit/>
          </a:bodyPr>
          <a:lstStyle/>
          <a:p>
            <a:r>
              <a:rPr lang="en-US" sz="1400" dirty="0" smtClean="0"/>
              <a:t>First electric dipole</a:t>
            </a:r>
            <a:endParaRPr lang="en-US" sz="1400" dirty="0"/>
          </a:p>
        </p:txBody>
      </p:sp>
      <p:sp>
        <p:nvSpPr>
          <p:cNvPr id="8" name="TextBox 7"/>
          <p:cNvSpPr txBox="1"/>
          <p:nvPr/>
        </p:nvSpPr>
        <p:spPr>
          <a:xfrm>
            <a:off x="2771800" y="2636912"/>
            <a:ext cx="2016224" cy="307777"/>
          </a:xfrm>
          <a:prstGeom prst="rect">
            <a:avLst/>
          </a:prstGeom>
          <a:noFill/>
        </p:spPr>
        <p:txBody>
          <a:bodyPr wrap="square" rtlCol="0">
            <a:spAutoFit/>
          </a:bodyPr>
          <a:lstStyle/>
          <a:p>
            <a:r>
              <a:rPr lang="en-US" sz="1400" dirty="0" smtClean="0"/>
              <a:t>second electric dipole</a:t>
            </a:r>
            <a:endParaRPr lang="en-US" sz="1400" dirty="0"/>
          </a:p>
        </p:txBody>
      </p:sp>
      <p:graphicFrame>
        <p:nvGraphicFramePr>
          <p:cNvPr id="15365" name="Object 5"/>
          <p:cNvGraphicFramePr>
            <a:graphicFrameLocks noChangeAspect="1"/>
          </p:cNvGraphicFramePr>
          <p:nvPr/>
        </p:nvGraphicFramePr>
        <p:xfrm>
          <a:off x="6300192" y="2348880"/>
          <a:ext cx="432048" cy="482877"/>
        </p:xfrm>
        <a:graphic>
          <a:graphicData uri="http://schemas.openxmlformats.org/presentationml/2006/ole">
            <p:oleObj spid="_x0000_s15365" name="Equation" r:id="rId6" imgW="215640" imgH="241200" progId="Equation.DSMT4">
              <p:embed/>
            </p:oleObj>
          </a:graphicData>
        </a:graphic>
      </p:graphicFrame>
      <p:sp>
        <p:nvSpPr>
          <p:cNvPr id="10" name="TextBox 9"/>
          <p:cNvSpPr txBox="1"/>
          <p:nvPr/>
        </p:nvSpPr>
        <p:spPr>
          <a:xfrm>
            <a:off x="6767736" y="2420888"/>
            <a:ext cx="2376264" cy="369332"/>
          </a:xfrm>
          <a:prstGeom prst="rect">
            <a:avLst/>
          </a:prstGeom>
          <a:noFill/>
        </p:spPr>
        <p:txBody>
          <a:bodyPr wrap="square" rtlCol="0">
            <a:spAutoFit/>
          </a:bodyPr>
          <a:lstStyle/>
          <a:p>
            <a:r>
              <a:rPr lang="en-US" dirty="0" smtClean="0"/>
              <a:t>-tangential vectors</a:t>
            </a:r>
            <a:endParaRPr lang="en-US" dirty="0"/>
          </a:p>
        </p:txBody>
      </p:sp>
      <p:graphicFrame>
        <p:nvGraphicFramePr>
          <p:cNvPr id="15366" name="Object 6"/>
          <p:cNvGraphicFramePr>
            <a:graphicFrameLocks noChangeAspect="1"/>
          </p:cNvGraphicFramePr>
          <p:nvPr/>
        </p:nvGraphicFramePr>
        <p:xfrm>
          <a:off x="755576" y="5805264"/>
          <a:ext cx="7778664" cy="791840"/>
        </p:xfrm>
        <a:graphic>
          <a:graphicData uri="http://schemas.openxmlformats.org/presentationml/2006/ole">
            <p:oleObj spid="_x0000_s15366" name="Equation" r:id="rId7" imgW="4241520" imgH="431640" progId="Equation.DSMT4">
              <p:embed/>
            </p:oleObj>
          </a:graphicData>
        </a:graphic>
      </p:graphicFrame>
      <p:graphicFrame>
        <p:nvGraphicFramePr>
          <p:cNvPr id="15367" name="Object 7"/>
          <p:cNvGraphicFramePr>
            <a:graphicFrameLocks noChangeAspect="1"/>
          </p:cNvGraphicFramePr>
          <p:nvPr/>
        </p:nvGraphicFramePr>
        <p:xfrm>
          <a:off x="6372200" y="3573016"/>
          <a:ext cx="2520280" cy="1008112"/>
        </p:xfrm>
        <a:graphic>
          <a:graphicData uri="http://schemas.openxmlformats.org/presentationml/2006/ole">
            <p:oleObj spid="_x0000_s15367" name="Equation" r:id="rId8" imgW="1333440" imgH="533160" progId="Equation.DSMT4">
              <p:embed/>
            </p:oleObj>
          </a:graphicData>
        </a:graphic>
      </p:graphicFrame>
      <p:graphicFrame>
        <p:nvGraphicFramePr>
          <p:cNvPr id="15368" name="Object 8"/>
          <p:cNvGraphicFramePr>
            <a:graphicFrameLocks noChangeAspect="1"/>
          </p:cNvGraphicFramePr>
          <p:nvPr/>
        </p:nvGraphicFramePr>
        <p:xfrm>
          <a:off x="1187624" y="2708920"/>
          <a:ext cx="228600" cy="254000"/>
        </p:xfrm>
        <a:graphic>
          <a:graphicData uri="http://schemas.openxmlformats.org/presentationml/2006/ole">
            <p:oleObj spid="_x0000_s15368" name="Equation" r:id="rId9" imgW="114120" imgH="126720" progId="Equation.DSMT4">
              <p:embed/>
            </p:oleObj>
          </a:graphicData>
        </a:graphic>
      </p:graphicFrame>
      <p:graphicFrame>
        <p:nvGraphicFramePr>
          <p:cNvPr id="15370" name="Object 10"/>
          <p:cNvGraphicFramePr>
            <a:graphicFrameLocks noChangeAspect="1"/>
          </p:cNvGraphicFramePr>
          <p:nvPr/>
        </p:nvGraphicFramePr>
        <p:xfrm>
          <a:off x="1654175" y="3246438"/>
          <a:ext cx="304800" cy="330200"/>
        </p:xfrm>
        <a:graphic>
          <a:graphicData uri="http://schemas.openxmlformats.org/presentationml/2006/ole">
            <p:oleObj spid="_x0000_s15370" name="Equation" r:id="rId10" imgW="152280" imgH="16488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Inverse problem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2"/>
          <p:cNvGraphicFramePr>
            <a:graphicFrameLocks noChangeAspect="1"/>
          </p:cNvGraphicFramePr>
          <p:nvPr>
            <p:ph/>
          </p:nvPr>
        </p:nvGraphicFramePr>
        <p:xfrm>
          <a:off x="3995936" y="0"/>
          <a:ext cx="4968552" cy="3607622"/>
        </p:xfrm>
        <a:graphic>
          <a:graphicData uri="http://schemas.openxmlformats.org/presentationml/2006/ole">
            <p:oleObj spid="_x0000_s39938" name="Bitmap Image" r:id="rId5" imgW="7819048" imgH="5676190" progId="PBrush">
              <p:embed/>
            </p:oleObj>
          </a:graphicData>
        </a:graphic>
      </p:graphicFrame>
      <p:graphicFrame>
        <p:nvGraphicFramePr>
          <p:cNvPr id="4" name="Object 24"/>
          <p:cNvGraphicFramePr>
            <a:graphicFrameLocks noChangeAspect="1"/>
          </p:cNvGraphicFramePr>
          <p:nvPr/>
        </p:nvGraphicFramePr>
        <p:xfrm>
          <a:off x="0" y="5661248"/>
          <a:ext cx="6248400" cy="561975"/>
        </p:xfrm>
        <a:graphic>
          <a:graphicData uri="http://schemas.openxmlformats.org/presentationml/2006/ole">
            <p:oleObj spid="_x0000_s39939" name="Equation" r:id="rId6" imgW="5333760" imgH="482400" progId="Equation.DSMT4">
              <p:embed/>
            </p:oleObj>
          </a:graphicData>
        </a:graphic>
      </p:graphicFrame>
      <p:graphicFrame>
        <p:nvGraphicFramePr>
          <p:cNvPr id="5" name="Object 25"/>
          <p:cNvGraphicFramePr>
            <a:graphicFrameLocks noChangeAspect="1"/>
          </p:cNvGraphicFramePr>
          <p:nvPr/>
        </p:nvGraphicFramePr>
        <p:xfrm>
          <a:off x="0" y="5013176"/>
          <a:ext cx="3009900" cy="561975"/>
        </p:xfrm>
        <a:graphic>
          <a:graphicData uri="http://schemas.openxmlformats.org/presentationml/2006/ole">
            <p:oleObj spid="_x0000_s39940" name="Equation" r:id="rId7" imgW="2577960" imgH="482400" progId="Equation.DSMT4">
              <p:embed/>
            </p:oleObj>
          </a:graphicData>
        </a:graphic>
      </p:graphicFrame>
      <p:sp>
        <p:nvSpPr>
          <p:cNvPr id="6" name="Text Box 26"/>
          <p:cNvSpPr txBox="1">
            <a:spLocks noChangeArrowheads="1"/>
          </p:cNvSpPr>
          <p:nvPr/>
        </p:nvSpPr>
        <p:spPr bwMode="auto">
          <a:xfrm>
            <a:off x="179512" y="4653136"/>
            <a:ext cx="4012637" cy="307777"/>
          </a:xfrm>
          <a:prstGeom prst="rect">
            <a:avLst/>
          </a:prstGeom>
          <a:noFill/>
          <a:ln w="9525">
            <a:noFill/>
            <a:miter lim="800000"/>
            <a:headEnd/>
            <a:tailEnd/>
          </a:ln>
        </p:spPr>
        <p:txBody>
          <a:bodyPr wrap="none">
            <a:spAutoFit/>
          </a:bodyPr>
          <a:lstStyle/>
          <a:p>
            <a:pPr eaLnBrk="0" hangingPunct="0"/>
            <a:r>
              <a:rPr lang="en-US" sz="1400" b="1" dirty="0" smtClean="0">
                <a:latin typeface="Times New Roman" pitchFamily="18" charset="0"/>
                <a:cs typeface="Times New Roman" pitchFamily="18" charset="0"/>
              </a:rPr>
              <a:t>Field sof the elementary electric dipoles </a:t>
            </a:r>
            <a:r>
              <a:rPr lang="en-US" sz="1400" b="1" dirty="0" smtClean="0">
                <a:latin typeface="Times New Roman" pitchFamily="18" charset="0"/>
              </a:rPr>
              <a:t>(</a:t>
            </a:r>
            <a:r>
              <a:rPr lang="en-US" sz="1400" b="1" i="1" dirty="0" smtClean="0">
                <a:latin typeface="Times New Roman" pitchFamily="18" charset="0"/>
              </a:rPr>
              <a:t>k </a:t>
            </a:r>
            <a:r>
              <a:rPr lang="en-US" sz="1400" b="1" i="1" dirty="0">
                <a:latin typeface="Times New Roman" pitchFamily="18" charset="0"/>
                <a:cs typeface="Times New Roman" pitchFamily="18" charset="0"/>
              </a:rPr>
              <a:t>→ -k</a:t>
            </a:r>
            <a:r>
              <a:rPr lang="en-US" sz="1400" b="1" dirty="0">
                <a:latin typeface="Times New Roman" pitchFamily="18" charset="0"/>
                <a:cs typeface="Times New Roman" pitchFamily="18" charset="0"/>
              </a:rPr>
              <a:t> )</a:t>
            </a:r>
            <a:r>
              <a:rPr lang="en-US" sz="1400" b="1" dirty="0">
                <a:latin typeface="Times New Roman" pitchFamily="18" charset="0"/>
              </a:rPr>
              <a:t> :</a:t>
            </a:r>
          </a:p>
        </p:txBody>
      </p:sp>
      <p:graphicFrame>
        <p:nvGraphicFramePr>
          <p:cNvPr id="7" name="Object 45"/>
          <p:cNvGraphicFramePr>
            <a:graphicFrameLocks noChangeAspect="1"/>
          </p:cNvGraphicFramePr>
          <p:nvPr/>
        </p:nvGraphicFramePr>
        <p:xfrm>
          <a:off x="5004048" y="3645024"/>
          <a:ext cx="3740242" cy="1008112"/>
        </p:xfrm>
        <a:graphic>
          <a:graphicData uri="http://schemas.openxmlformats.org/presentationml/2006/ole">
            <p:oleObj spid="_x0000_s39941" name="Equation" r:id="rId8" imgW="1600200" imgH="431640" progId="Equation.DSMT4">
              <p:embed/>
            </p:oleObj>
          </a:graphicData>
        </a:graphic>
      </p:graphicFrame>
      <p:graphicFrame>
        <p:nvGraphicFramePr>
          <p:cNvPr id="8" name="Object 47"/>
          <p:cNvGraphicFramePr>
            <a:graphicFrameLocks noChangeAspect="1"/>
          </p:cNvGraphicFramePr>
          <p:nvPr/>
        </p:nvGraphicFramePr>
        <p:xfrm>
          <a:off x="7092280" y="4725144"/>
          <a:ext cx="609600" cy="223838"/>
        </p:xfrm>
        <a:graphic>
          <a:graphicData uri="http://schemas.openxmlformats.org/presentationml/2006/ole">
            <p:oleObj spid="_x0000_s39942" name="Equation" r:id="rId9" imgW="482400" imgH="177480" progId="Equation.DSMT4">
              <p:embed/>
            </p:oleObj>
          </a:graphicData>
        </a:graphic>
      </p:graphicFrame>
      <p:graphicFrame>
        <p:nvGraphicFramePr>
          <p:cNvPr id="9" name="Object 54"/>
          <p:cNvGraphicFramePr>
            <a:graphicFrameLocks noChangeAspect="1"/>
          </p:cNvGraphicFramePr>
          <p:nvPr/>
        </p:nvGraphicFramePr>
        <p:xfrm>
          <a:off x="467544" y="4149080"/>
          <a:ext cx="3505200" cy="401638"/>
        </p:xfrm>
        <a:graphic>
          <a:graphicData uri="http://schemas.openxmlformats.org/presentationml/2006/ole">
            <p:oleObj spid="_x0000_s39943" name="Equation" r:id="rId10" imgW="2552400" imgH="291960" progId="Equation.DSMT4">
              <p:embed/>
            </p:oleObj>
          </a:graphicData>
        </a:graphic>
      </p:graphicFrame>
      <p:graphicFrame>
        <p:nvGraphicFramePr>
          <p:cNvPr id="10" name="Object 53"/>
          <p:cNvGraphicFramePr>
            <a:graphicFrameLocks noChangeAspect="1"/>
          </p:cNvGraphicFramePr>
          <p:nvPr/>
        </p:nvGraphicFramePr>
        <p:xfrm>
          <a:off x="5292080" y="4653136"/>
          <a:ext cx="1066800" cy="322263"/>
        </p:xfrm>
        <a:graphic>
          <a:graphicData uri="http://schemas.openxmlformats.org/presentationml/2006/ole">
            <p:oleObj spid="_x0000_s39944" name="Equation" r:id="rId11" imgW="672840" imgH="203040" progId="Equation.DSMT4">
              <p:embed/>
            </p:oleObj>
          </a:graphicData>
        </a:graphic>
      </p:graphicFrame>
      <p:graphicFrame>
        <p:nvGraphicFramePr>
          <p:cNvPr id="11" name="Object 57"/>
          <p:cNvGraphicFramePr>
            <a:graphicFrameLocks noChangeAspect="1"/>
          </p:cNvGraphicFramePr>
          <p:nvPr/>
        </p:nvGraphicFramePr>
        <p:xfrm>
          <a:off x="22225" y="6170613"/>
          <a:ext cx="2244725" cy="687387"/>
        </p:xfrm>
        <a:graphic>
          <a:graphicData uri="http://schemas.openxmlformats.org/presentationml/2006/ole">
            <p:oleObj spid="_x0000_s39945" name="Equation" r:id="rId12" imgW="1409400" imgH="431640" progId="Equation.DSMT4">
              <p:embed/>
            </p:oleObj>
          </a:graphicData>
        </a:graphic>
      </p:graphicFrame>
      <p:graphicFrame>
        <p:nvGraphicFramePr>
          <p:cNvPr id="12" name="Object 60"/>
          <p:cNvGraphicFramePr>
            <a:graphicFrameLocks noChangeAspect="1"/>
          </p:cNvGraphicFramePr>
          <p:nvPr/>
        </p:nvGraphicFramePr>
        <p:xfrm>
          <a:off x="2638425" y="6324600"/>
          <a:ext cx="3105150" cy="401638"/>
        </p:xfrm>
        <a:graphic>
          <a:graphicData uri="http://schemas.openxmlformats.org/presentationml/2006/ole">
            <p:oleObj spid="_x0000_s39946" name="Equation" r:id="rId13" imgW="2260440" imgH="291960" progId="Equation.DSMT4">
              <p:embed/>
            </p:oleObj>
          </a:graphicData>
        </a:graphic>
      </p:graphicFrame>
      <p:graphicFrame>
        <p:nvGraphicFramePr>
          <p:cNvPr id="13" name="Object 61"/>
          <p:cNvGraphicFramePr>
            <a:graphicFrameLocks noChangeAspect="1"/>
          </p:cNvGraphicFramePr>
          <p:nvPr/>
        </p:nvGraphicFramePr>
        <p:xfrm>
          <a:off x="1289720" y="541040"/>
          <a:ext cx="552450" cy="2514600"/>
        </p:xfrm>
        <a:graphic>
          <a:graphicData uri="http://schemas.openxmlformats.org/presentationml/2006/ole">
            <p:oleObj spid="_x0000_s39947" name="Bitmap Image" r:id="rId14" imgW="361809" imgH="2476190" progId="PBrush">
              <p:embed/>
            </p:oleObj>
          </a:graphicData>
        </a:graphic>
      </p:graphicFrame>
      <p:pic>
        <p:nvPicPr>
          <p:cNvPr id="14" name="gambrbeni.avi">
            <a:hlinkClick r:id="" action="ppaction://media"/>
          </p:cNvPr>
          <p:cNvPicPr>
            <a:picLocks noRot="1" noChangeAspect="1" noChangeArrowheads="1"/>
          </p:cNvPicPr>
          <p:nvPr>
            <a:videoFile r:link="rId2"/>
          </p:nvPr>
        </p:nvPicPr>
        <p:blipFill>
          <a:blip r:embed="rId15" cstate="print"/>
          <a:srcRect/>
          <a:stretch>
            <a:fillRect/>
          </a:stretch>
        </p:blipFill>
        <p:spPr bwMode="auto">
          <a:xfrm>
            <a:off x="2051720" y="0"/>
            <a:ext cx="1774825" cy="1847850"/>
          </a:xfrm>
          <a:prstGeom prst="rect">
            <a:avLst/>
          </a:prstGeom>
          <a:noFill/>
          <a:ln w="9525">
            <a:noFill/>
            <a:miter lim="800000"/>
            <a:headEnd/>
            <a:tailEnd/>
          </a:ln>
        </p:spPr>
      </p:pic>
      <p:sp>
        <p:nvSpPr>
          <p:cNvPr id="16" name="Text Box 64"/>
          <p:cNvSpPr txBox="1">
            <a:spLocks noChangeArrowheads="1"/>
          </p:cNvSpPr>
          <p:nvPr/>
        </p:nvSpPr>
        <p:spPr bwMode="auto">
          <a:xfrm>
            <a:off x="527720" y="464840"/>
            <a:ext cx="685800" cy="366713"/>
          </a:xfrm>
          <a:prstGeom prst="rect">
            <a:avLst/>
          </a:prstGeom>
          <a:noFill/>
          <a:ln w="9525">
            <a:noFill/>
            <a:miter lim="800000"/>
            <a:headEnd/>
            <a:tailEnd/>
          </a:ln>
        </p:spPr>
        <p:txBody>
          <a:bodyPr>
            <a:spAutoFit/>
          </a:bodyPr>
          <a:lstStyle/>
          <a:p>
            <a:pPr>
              <a:spcBef>
                <a:spcPct val="50000"/>
              </a:spcBef>
            </a:pPr>
            <a:r>
              <a:rPr lang="en-US"/>
              <a:t>k&gt;0</a:t>
            </a:r>
            <a:endParaRPr lang="ru-RU"/>
          </a:p>
        </p:txBody>
      </p:sp>
      <p:sp>
        <p:nvSpPr>
          <p:cNvPr id="17" name="Text Box 65"/>
          <p:cNvSpPr txBox="1">
            <a:spLocks noChangeArrowheads="1"/>
          </p:cNvSpPr>
          <p:nvPr/>
        </p:nvSpPr>
        <p:spPr bwMode="auto">
          <a:xfrm>
            <a:off x="451520" y="2522240"/>
            <a:ext cx="685800" cy="366713"/>
          </a:xfrm>
          <a:prstGeom prst="rect">
            <a:avLst/>
          </a:prstGeom>
          <a:noFill/>
          <a:ln w="9525">
            <a:noFill/>
            <a:miter lim="800000"/>
            <a:headEnd/>
            <a:tailEnd/>
          </a:ln>
        </p:spPr>
        <p:txBody>
          <a:bodyPr>
            <a:spAutoFit/>
          </a:bodyPr>
          <a:lstStyle/>
          <a:p>
            <a:pPr>
              <a:spcBef>
                <a:spcPct val="50000"/>
              </a:spcBef>
            </a:pPr>
            <a:r>
              <a:rPr lang="en-US"/>
              <a:t>k&lt;0</a:t>
            </a:r>
            <a:endParaRPr lang="ru-RU"/>
          </a:p>
        </p:txBody>
      </p:sp>
      <p:pic>
        <p:nvPicPr>
          <p:cNvPr id="18" name="shemkrebi.avi">
            <a:hlinkClick r:id="" action="ppaction://media"/>
          </p:cNvPr>
          <p:cNvPicPr>
            <a:picLocks noRot="1" noChangeAspect="1"/>
          </p:cNvPicPr>
          <p:nvPr>
            <a:videoFile r:link="rId3"/>
          </p:nvPr>
        </p:nvPicPr>
        <p:blipFill>
          <a:blip r:embed="rId16" cstate="print"/>
          <a:stretch>
            <a:fillRect/>
          </a:stretch>
        </p:blipFill>
        <p:spPr>
          <a:xfrm>
            <a:off x="2051720" y="1916832"/>
            <a:ext cx="1797860" cy="1872208"/>
          </a:xfrm>
          <a:prstGeom prst="rect">
            <a:avLst/>
          </a:prstGeom>
        </p:spPr>
      </p:pic>
      <p:graphicFrame>
        <p:nvGraphicFramePr>
          <p:cNvPr id="39948" name="Object 60"/>
          <p:cNvGraphicFramePr>
            <a:graphicFrameLocks noChangeAspect="1"/>
          </p:cNvGraphicFramePr>
          <p:nvPr/>
        </p:nvGraphicFramePr>
        <p:xfrm>
          <a:off x="6588224" y="6381328"/>
          <a:ext cx="1011237" cy="279400"/>
        </p:xfrm>
        <a:graphic>
          <a:graphicData uri="http://schemas.openxmlformats.org/presentationml/2006/ole">
            <p:oleObj spid="_x0000_s39948" name="Equation" r:id="rId17" imgW="73656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p:cTn id="12" fill="hold" display="0">
                  <p:stCondLst>
                    <p:cond delay="indefinite"/>
                  </p:stCondLst>
                  <p:endCondLst>
                    <p:cond evt="onNext" delay="0">
                      <p:tgtEl>
                        <p:sldTgt/>
                      </p:tgtEl>
                    </p:cond>
                    <p:cond evt="onPrev" delay="0">
                      <p:tgtEl>
                        <p:sldTgt/>
                      </p:tgtEl>
                    </p:cond>
                  </p:endCondLst>
                </p:cTn>
                <p:tgtEl>
                  <p:spTgt spid="14"/>
                </p:tgtEl>
              </p:cMediaNode>
            </p:video>
            <p:video>
              <p:cMediaNode>
                <p:cTn id="13" repeatCount="indefinite" fill="hold" display="0">
                  <p:stCondLst>
                    <p:cond delay="indefinite"/>
                  </p:stCondLst>
                  <p:endCondLst>
                    <p:cond evt="onNext" delay="0">
                      <p:tgtEl>
                        <p:sldTgt/>
                      </p:tgtEl>
                    </p:cond>
                    <p:cond evt="onPrev" delay="0">
                      <p:tgtEl>
                        <p:sldTgt/>
                      </p:tgtEl>
                    </p:cond>
                  </p:endCondLst>
                </p:cTn>
                <p:tgtEl>
                  <p:spTgt spid="18"/>
                </p:tgtEl>
              </p:cMediaNode>
            </p:vide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Grp="1" noChangeAspect="1" noChangeArrowheads="1"/>
          </p:cNvPicPr>
          <p:nvPr>
            <p:ph/>
          </p:nvPr>
        </p:nvPicPr>
        <p:blipFill>
          <a:blip r:embed="rId2" cstate="print"/>
          <a:srcRect/>
          <a:stretch>
            <a:fillRect/>
          </a:stretch>
        </p:blipFill>
        <p:spPr bwMode="auto">
          <a:xfrm>
            <a:off x="533400" y="1854200"/>
            <a:ext cx="3886200" cy="3065463"/>
          </a:xfrm>
          <a:noFill/>
          <a:ln>
            <a:miter lim="800000"/>
            <a:headEnd/>
            <a:tailEnd/>
          </a:ln>
        </p:spPr>
      </p:pic>
      <p:pic>
        <p:nvPicPr>
          <p:cNvPr id="142339" name="Picture 3" descr="RealField1"/>
          <p:cNvPicPr>
            <a:picLocks noChangeAspect="1" noChangeArrowheads="1"/>
          </p:cNvPicPr>
          <p:nvPr/>
        </p:nvPicPr>
        <p:blipFill>
          <a:blip r:embed="rId3" cstate="print"/>
          <a:srcRect/>
          <a:stretch>
            <a:fillRect/>
          </a:stretch>
        </p:blipFill>
        <p:spPr bwMode="auto">
          <a:xfrm>
            <a:off x="5483225" y="1371600"/>
            <a:ext cx="3660775" cy="2301875"/>
          </a:xfrm>
          <a:prstGeom prst="rect">
            <a:avLst/>
          </a:prstGeom>
          <a:noFill/>
          <a:ln w="9525">
            <a:noFill/>
            <a:miter lim="800000"/>
            <a:headEnd/>
            <a:tailEnd/>
          </a:ln>
        </p:spPr>
      </p:pic>
      <p:pic>
        <p:nvPicPr>
          <p:cNvPr id="142340" name="Picture 4" descr="RecField1"/>
          <p:cNvPicPr>
            <a:picLocks noChangeAspect="1" noChangeArrowheads="1"/>
          </p:cNvPicPr>
          <p:nvPr/>
        </p:nvPicPr>
        <p:blipFill>
          <a:blip r:embed="rId4" cstate="print"/>
          <a:srcRect/>
          <a:stretch>
            <a:fillRect/>
          </a:stretch>
        </p:blipFill>
        <p:spPr bwMode="auto">
          <a:xfrm>
            <a:off x="5486400" y="3962400"/>
            <a:ext cx="3657600" cy="2308225"/>
          </a:xfrm>
          <a:prstGeom prst="rect">
            <a:avLst/>
          </a:prstGeom>
          <a:noFill/>
          <a:ln w="9525">
            <a:noFill/>
            <a:miter lim="800000"/>
            <a:headEnd/>
            <a:tailEnd/>
          </a:ln>
        </p:spPr>
      </p:pic>
      <p:sp>
        <p:nvSpPr>
          <p:cNvPr id="142341" name="Text Box 5"/>
          <p:cNvSpPr txBox="1">
            <a:spLocks noChangeArrowheads="1"/>
          </p:cNvSpPr>
          <p:nvPr/>
        </p:nvSpPr>
        <p:spPr bwMode="auto">
          <a:xfrm>
            <a:off x="5334000" y="3657600"/>
            <a:ext cx="3810000" cy="304800"/>
          </a:xfrm>
          <a:prstGeom prst="rect">
            <a:avLst/>
          </a:prstGeom>
          <a:noFill/>
          <a:ln w="9525">
            <a:noFill/>
            <a:miter lim="800000"/>
            <a:headEnd/>
            <a:tailEnd/>
          </a:ln>
          <a:effectLst/>
        </p:spPr>
        <p:txBody>
          <a:bodyPr>
            <a:spAutoFit/>
          </a:bodyPr>
          <a:lstStyle/>
          <a:p>
            <a:pPr algn="ctr">
              <a:spcBef>
                <a:spcPct val="50000"/>
              </a:spcBef>
            </a:pPr>
            <a:r>
              <a:rPr lang="en-US" sz="1400" b="1" i="0">
                <a:latin typeface="Times New Roman" pitchFamily="18" charset="0"/>
              </a:rPr>
              <a:t>Real field</a:t>
            </a:r>
          </a:p>
        </p:txBody>
      </p:sp>
      <p:sp>
        <p:nvSpPr>
          <p:cNvPr id="142343" name="Text Box 7"/>
          <p:cNvSpPr txBox="1">
            <a:spLocks noChangeArrowheads="1"/>
          </p:cNvSpPr>
          <p:nvPr/>
        </p:nvSpPr>
        <p:spPr bwMode="auto">
          <a:xfrm>
            <a:off x="5334000" y="6324600"/>
            <a:ext cx="3810000" cy="304800"/>
          </a:xfrm>
          <a:prstGeom prst="rect">
            <a:avLst/>
          </a:prstGeom>
          <a:noFill/>
          <a:ln w="9525">
            <a:noFill/>
            <a:miter lim="800000"/>
            <a:headEnd/>
            <a:tailEnd/>
          </a:ln>
          <a:effectLst/>
        </p:spPr>
        <p:txBody>
          <a:bodyPr>
            <a:spAutoFit/>
          </a:bodyPr>
          <a:lstStyle/>
          <a:p>
            <a:pPr algn="ctr">
              <a:spcBef>
                <a:spcPct val="50000"/>
              </a:spcBef>
            </a:pPr>
            <a:r>
              <a:rPr lang="en-US" sz="1400" b="1" i="0">
                <a:latin typeface="Times New Roman" pitchFamily="18" charset="0"/>
              </a:rPr>
              <a:t>Reconstructed field</a:t>
            </a:r>
            <a:r>
              <a:rPr lang="en-US" sz="1200" b="1" i="0">
                <a:latin typeface="Times New Roman" pitchFamily="18" charset="0"/>
              </a:rPr>
              <a:t>                                                           </a:t>
            </a:r>
          </a:p>
        </p:txBody>
      </p:sp>
      <p:sp>
        <p:nvSpPr>
          <p:cNvPr id="142344" name="AutoShape 8"/>
          <p:cNvSpPr>
            <a:spLocks noChangeAspect="1" noChangeArrowheads="1"/>
          </p:cNvSpPr>
          <p:nvPr/>
        </p:nvSpPr>
        <p:spPr bwMode="auto">
          <a:xfrm>
            <a:off x="762000" y="1905000"/>
            <a:ext cx="152400" cy="182563"/>
          </a:xfrm>
          <a:prstGeom prst="star8">
            <a:avLst>
              <a:gd name="adj" fmla="val 13333"/>
            </a:avLst>
          </a:prstGeom>
          <a:solidFill>
            <a:srgbClr val="FF3300"/>
          </a:solidFill>
          <a:ln w="9525">
            <a:solidFill>
              <a:srgbClr val="FF3300"/>
            </a:solidFill>
            <a:miter lim="800000"/>
            <a:headEnd/>
            <a:tailEnd/>
          </a:ln>
          <a:effectLst/>
        </p:spPr>
        <p:txBody>
          <a:bodyPr wrap="none" anchor="ctr"/>
          <a:lstStyle/>
          <a:p>
            <a:endParaRPr lang="en-US"/>
          </a:p>
        </p:txBody>
      </p:sp>
      <p:sp>
        <p:nvSpPr>
          <p:cNvPr id="142348" name="Text Box 12"/>
          <p:cNvSpPr txBox="1">
            <a:spLocks noChangeArrowheads="1"/>
          </p:cNvSpPr>
          <p:nvPr/>
        </p:nvSpPr>
        <p:spPr bwMode="auto">
          <a:xfrm>
            <a:off x="228600" y="1371600"/>
            <a:ext cx="2019300" cy="366713"/>
          </a:xfrm>
          <a:prstGeom prst="rect">
            <a:avLst/>
          </a:prstGeom>
          <a:noFill/>
          <a:ln w="9525">
            <a:noFill/>
            <a:miter lim="800000"/>
            <a:headEnd/>
            <a:tailEnd/>
          </a:ln>
          <a:effectLst/>
        </p:spPr>
        <p:txBody>
          <a:bodyPr wrap="none">
            <a:spAutoFit/>
          </a:bodyPr>
          <a:lstStyle/>
          <a:p>
            <a:r>
              <a:rPr lang="en-US" b="1" i="0">
                <a:latin typeface="Times New Roman" pitchFamily="18" charset="0"/>
                <a:cs typeface="Times New Roman" pitchFamily="18" charset="0"/>
              </a:rPr>
              <a:t>Illuminated source</a:t>
            </a:r>
            <a:endParaRPr lang="ru-RU" b="1" i="0">
              <a:latin typeface="Times New Roman" pitchFamily="18" charset="0"/>
              <a:cs typeface="Times New Roman" pitchFamily="18" charset="0"/>
            </a:endParaRPr>
          </a:p>
        </p:txBody>
      </p:sp>
      <p:sp>
        <p:nvSpPr>
          <p:cNvPr id="142349" name="Text Box 13"/>
          <p:cNvSpPr txBox="1">
            <a:spLocks noChangeArrowheads="1"/>
          </p:cNvSpPr>
          <p:nvPr/>
        </p:nvSpPr>
        <p:spPr bwMode="auto">
          <a:xfrm>
            <a:off x="76200" y="3657600"/>
            <a:ext cx="1447800" cy="304800"/>
          </a:xfrm>
          <a:prstGeom prst="rect">
            <a:avLst/>
          </a:prstGeom>
          <a:noFill/>
          <a:ln w="9525">
            <a:noFill/>
            <a:miter lim="800000"/>
            <a:headEnd/>
            <a:tailEnd/>
          </a:ln>
          <a:effectLst/>
        </p:spPr>
        <p:txBody>
          <a:bodyPr>
            <a:spAutoFit/>
          </a:bodyPr>
          <a:lstStyle/>
          <a:p>
            <a:pPr>
              <a:spcBef>
                <a:spcPct val="50000"/>
              </a:spcBef>
            </a:pPr>
            <a:r>
              <a:rPr lang="en-US" sz="1400" i="0">
                <a:latin typeface="Times New Roman" pitchFamily="18" charset="0"/>
                <a:cs typeface="Times New Roman" pitchFamily="18" charset="0"/>
              </a:rPr>
              <a:t>Measured surface</a:t>
            </a:r>
            <a:endParaRPr lang="ru-RU" sz="1400" i="0">
              <a:latin typeface="Times New Roman" pitchFamily="18" charset="0"/>
              <a:cs typeface="Times New Roman" pitchFamily="18" charset="0"/>
            </a:endParaRPr>
          </a:p>
        </p:txBody>
      </p:sp>
      <p:sp>
        <p:nvSpPr>
          <p:cNvPr id="142350" name="Text Box 14"/>
          <p:cNvSpPr txBox="1">
            <a:spLocks noChangeArrowheads="1"/>
          </p:cNvSpPr>
          <p:nvPr/>
        </p:nvSpPr>
        <p:spPr bwMode="auto">
          <a:xfrm>
            <a:off x="3276600" y="1828800"/>
            <a:ext cx="1524000" cy="304800"/>
          </a:xfrm>
          <a:prstGeom prst="rect">
            <a:avLst/>
          </a:prstGeom>
          <a:noFill/>
          <a:ln w="9525">
            <a:noFill/>
            <a:miter lim="800000"/>
            <a:headEnd/>
            <a:tailEnd/>
          </a:ln>
          <a:effectLst/>
        </p:spPr>
        <p:txBody>
          <a:bodyPr>
            <a:spAutoFit/>
          </a:bodyPr>
          <a:lstStyle/>
          <a:p>
            <a:pPr>
              <a:spcBef>
                <a:spcPct val="50000"/>
              </a:spcBef>
            </a:pPr>
            <a:r>
              <a:rPr lang="en-US" sz="1400" i="0">
                <a:latin typeface="Times New Roman" pitchFamily="18" charset="0"/>
                <a:cs typeface="Times New Roman" pitchFamily="18" charset="0"/>
              </a:rPr>
              <a:t>Auxiliary  surface</a:t>
            </a:r>
            <a:endParaRPr lang="ru-RU" sz="1400" i="0">
              <a:latin typeface="Times New Roman" pitchFamily="18" charset="0"/>
              <a:cs typeface="Times New Roman" pitchFamily="18" charset="0"/>
            </a:endParaRPr>
          </a:p>
        </p:txBody>
      </p:sp>
      <p:sp>
        <p:nvSpPr>
          <p:cNvPr id="142351" name="Line 15"/>
          <p:cNvSpPr>
            <a:spLocks noChangeShapeType="1"/>
          </p:cNvSpPr>
          <p:nvPr/>
        </p:nvSpPr>
        <p:spPr bwMode="auto">
          <a:xfrm flipV="1">
            <a:off x="838200" y="3276600"/>
            <a:ext cx="685800" cy="381000"/>
          </a:xfrm>
          <a:prstGeom prst="line">
            <a:avLst/>
          </a:prstGeom>
          <a:noFill/>
          <a:ln w="9525">
            <a:solidFill>
              <a:schemeClr val="tx1"/>
            </a:solidFill>
            <a:round/>
            <a:headEnd/>
            <a:tailEnd type="triangle" w="med" len="med"/>
          </a:ln>
          <a:effectLst/>
        </p:spPr>
        <p:txBody>
          <a:bodyPr/>
          <a:lstStyle/>
          <a:p>
            <a:endParaRPr lang="en-US"/>
          </a:p>
        </p:txBody>
      </p:sp>
      <p:sp>
        <p:nvSpPr>
          <p:cNvPr id="142352" name="Line 16"/>
          <p:cNvSpPr>
            <a:spLocks noChangeShapeType="1"/>
          </p:cNvSpPr>
          <p:nvPr/>
        </p:nvSpPr>
        <p:spPr bwMode="auto">
          <a:xfrm flipH="1">
            <a:off x="3352800" y="2133600"/>
            <a:ext cx="228600" cy="152400"/>
          </a:xfrm>
          <a:prstGeom prst="line">
            <a:avLst/>
          </a:prstGeom>
          <a:noFill/>
          <a:ln w="9525">
            <a:solidFill>
              <a:schemeClr val="tx1"/>
            </a:solidFill>
            <a:round/>
            <a:headEnd/>
            <a:tailEnd type="triangle" w="med" len="med"/>
          </a:ln>
          <a:effectLst/>
        </p:spPr>
        <p:txBody>
          <a:bodyPr/>
          <a:lstStyle/>
          <a:p>
            <a:endParaRPr lang="en-US"/>
          </a:p>
        </p:txBody>
      </p:sp>
      <p:sp>
        <p:nvSpPr>
          <p:cNvPr id="17" name="TextBox 16"/>
          <p:cNvSpPr txBox="1"/>
          <p:nvPr/>
        </p:nvSpPr>
        <p:spPr>
          <a:xfrm>
            <a:off x="395536" y="836712"/>
            <a:ext cx="8136904" cy="369332"/>
          </a:xfrm>
          <a:prstGeom prst="rect">
            <a:avLst/>
          </a:prstGeom>
          <a:noFill/>
        </p:spPr>
        <p:txBody>
          <a:bodyPr wrap="square" rtlCol="0">
            <a:spAutoFit/>
          </a:bodyPr>
          <a:lstStyle/>
          <a:p>
            <a:r>
              <a:rPr lang="en-US" dirty="0" smtClean="0"/>
              <a:t>Scatterer could be considered as agregate of surces. Let’s consider 3 sources </a:t>
            </a:r>
            <a:endParaRPr lang="en-US" dirty="0"/>
          </a:p>
        </p:txBody>
      </p:sp>
      <p:sp>
        <p:nvSpPr>
          <p:cNvPr id="18" name="TextBox 17"/>
          <p:cNvSpPr txBox="1"/>
          <p:nvPr/>
        </p:nvSpPr>
        <p:spPr>
          <a:xfrm>
            <a:off x="1403648" y="404664"/>
            <a:ext cx="4896544" cy="369332"/>
          </a:xfrm>
          <a:prstGeom prst="rect">
            <a:avLst/>
          </a:prstGeom>
          <a:noFill/>
        </p:spPr>
        <p:txBody>
          <a:bodyPr wrap="square" rtlCol="0">
            <a:spAutoFit/>
          </a:bodyPr>
          <a:lstStyle/>
          <a:p>
            <a:pPr algn="ctr"/>
            <a:r>
              <a:rPr lang="en-US" dirty="0" smtClean="0"/>
              <a:t>Scatterer located in vacuum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746125"/>
            <a:ext cx="8686800" cy="400110"/>
          </a:xfrm>
          <a:prstGeom prst="rect">
            <a:avLst/>
          </a:prstGeom>
          <a:noFill/>
          <a:ln w="9525">
            <a:noFill/>
            <a:miter lim="800000"/>
            <a:headEnd/>
            <a:tailEnd/>
          </a:ln>
        </p:spPr>
        <p:txBody>
          <a:bodyPr>
            <a:spAutoFit/>
          </a:bodyPr>
          <a:lstStyle/>
          <a:p>
            <a:pPr algn="ctr">
              <a:spcBef>
                <a:spcPct val="50000"/>
              </a:spcBef>
            </a:pPr>
            <a:r>
              <a:rPr lang="en-US" sz="2000" b="1" dirty="0" smtClean="0">
                <a:latin typeface="Times New Roman" pitchFamily="18" charset="0"/>
              </a:rPr>
              <a:t>Reconstruction of the field for two sources</a:t>
            </a:r>
            <a:endParaRPr lang="en-US" sz="2000" b="1" dirty="0">
              <a:latin typeface="Times New Roman" pitchFamily="18" charset="0"/>
            </a:endParaRPr>
          </a:p>
        </p:txBody>
      </p:sp>
      <p:sp>
        <p:nvSpPr>
          <p:cNvPr id="14339" name="Text Box 3"/>
          <p:cNvSpPr txBox="1">
            <a:spLocks noChangeArrowheads="1"/>
          </p:cNvSpPr>
          <p:nvPr/>
        </p:nvSpPr>
        <p:spPr bwMode="auto">
          <a:xfrm>
            <a:off x="1524000" y="5456238"/>
            <a:ext cx="1127232" cy="369332"/>
          </a:xfrm>
          <a:prstGeom prst="rect">
            <a:avLst/>
          </a:prstGeom>
          <a:noFill/>
          <a:ln w="9525">
            <a:noFill/>
            <a:miter lim="800000"/>
            <a:headEnd/>
            <a:tailEnd/>
          </a:ln>
        </p:spPr>
        <p:txBody>
          <a:bodyPr wrap="none">
            <a:spAutoFit/>
          </a:bodyPr>
          <a:lstStyle/>
          <a:p>
            <a:r>
              <a:rPr lang="en-US" b="1" dirty="0" smtClean="0">
                <a:latin typeface="Times New Roman" pitchFamily="18" charset="0"/>
                <a:cs typeface="Times New Roman" pitchFamily="18" charset="0"/>
              </a:rPr>
              <a:t>Real field</a:t>
            </a:r>
            <a:endParaRPr lang="ru-RU" b="1" dirty="0">
              <a:latin typeface="Times New Roman" pitchFamily="18" charset="0"/>
              <a:cs typeface="Times New Roman" pitchFamily="18" charset="0"/>
            </a:endParaRPr>
          </a:p>
        </p:txBody>
      </p:sp>
      <p:sp>
        <p:nvSpPr>
          <p:cNvPr id="14340" name="Text Box 4"/>
          <p:cNvSpPr txBox="1">
            <a:spLocks noChangeArrowheads="1"/>
          </p:cNvSpPr>
          <p:nvPr/>
        </p:nvSpPr>
        <p:spPr bwMode="auto">
          <a:xfrm>
            <a:off x="5562600" y="5456238"/>
            <a:ext cx="2101857" cy="369332"/>
          </a:xfrm>
          <a:prstGeom prst="rect">
            <a:avLst/>
          </a:prstGeom>
          <a:noFill/>
          <a:ln w="9525">
            <a:noFill/>
            <a:miter lim="800000"/>
            <a:headEnd/>
            <a:tailEnd/>
          </a:ln>
        </p:spPr>
        <p:txBody>
          <a:bodyPr wrap="none">
            <a:spAutoFit/>
          </a:bodyPr>
          <a:lstStyle/>
          <a:p>
            <a:r>
              <a:rPr lang="en-US" b="1" dirty="0" smtClean="0">
                <a:latin typeface="Times New Roman" pitchFamily="18" charset="0"/>
                <a:cs typeface="Times New Roman" pitchFamily="18" charset="0"/>
              </a:rPr>
              <a:t>Reconstructed field</a:t>
            </a:r>
            <a:endParaRPr lang="ru-RU" b="1" dirty="0">
              <a:latin typeface="Times New Roman" pitchFamily="18" charset="0"/>
              <a:cs typeface="Times New Roman" pitchFamily="18" charset="0"/>
            </a:endParaRPr>
          </a:p>
        </p:txBody>
      </p:sp>
      <p:sp>
        <p:nvSpPr>
          <p:cNvPr id="14341" name="Text Box 5"/>
          <p:cNvSpPr txBox="1">
            <a:spLocks noChangeArrowheads="1"/>
          </p:cNvSpPr>
          <p:nvPr/>
        </p:nvSpPr>
        <p:spPr bwMode="auto">
          <a:xfrm>
            <a:off x="4191000" y="5943600"/>
            <a:ext cx="596900" cy="366713"/>
          </a:xfrm>
          <a:prstGeom prst="rect">
            <a:avLst/>
          </a:prstGeom>
          <a:noFill/>
          <a:ln w="9525">
            <a:noFill/>
            <a:miter lim="800000"/>
            <a:headEnd/>
            <a:tailEnd/>
          </a:ln>
        </p:spPr>
        <p:txBody>
          <a:bodyPr wrap="none">
            <a:spAutoFit/>
          </a:bodyPr>
          <a:lstStyle/>
          <a:p>
            <a:r>
              <a:rPr lang="en-US" i="1"/>
              <a:t>K=1</a:t>
            </a:r>
            <a:endParaRPr lang="ru-RU" i="1"/>
          </a:p>
        </p:txBody>
      </p:sp>
      <p:pic>
        <p:nvPicPr>
          <p:cNvPr id="106502" name="k=1 real.avi">
            <a:hlinkClick r:id="" action="ppaction://media"/>
          </p:cNvPr>
          <p:cNvPicPr>
            <a:picLocks noGrp="1" noRot="1" noChangeAspect="1" noChangeArrowheads="1"/>
          </p:cNvPicPr>
          <p:nvPr>
            <p:ph sz="half" idx="1"/>
            <a:videoFile r:link="rId1"/>
          </p:nvPr>
        </p:nvPicPr>
        <p:blipFill>
          <a:blip r:embed="rId4" cstate="print"/>
          <a:srcRect/>
          <a:stretch>
            <a:fillRect/>
          </a:stretch>
        </p:blipFill>
        <p:spPr>
          <a:xfrm>
            <a:off x="457200" y="1371600"/>
            <a:ext cx="4038600" cy="4029075"/>
          </a:xfrm>
        </p:spPr>
      </p:pic>
      <p:pic>
        <p:nvPicPr>
          <p:cNvPr id="106503" name="k=1 rec.avi">
            <a:hlinkClick r:id="" action="ppaction://media"/>
          </p:cNvPr>
          <p:cNvPicPr>
            <a:picLocks noGrp="1" noRot="1" noChangeAspect="1" noChangeArrowheads="1"/>
          </p:cNvPicPr>
          <p:nvPr>
            <p:ph sz="half" idx="2"/>
            <a:videoFile r:link="rId2"/>
          </p:nvPr>
        </p:nvPicPr>
        <p:blipFill>
          <a:blip r:embed="rId5" cstate="print"/>
          <a:srcRect/>
          <a:stretch>
            <a:fillRect/>
          </a:stretch>
        </p:blipFill>
        <p:spPr>
          <a:xfrm>
            <a:off x="4724400" y="1398588"/>
            <a:ext cx="4038600" cy="401161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650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6502"/>
                                        </p:tgtEl>
                                      </p:cBhvr>
                                    </p:cmd>
                                  </p:childTnLst>
                                </p:cTn>
                              </p:par>
                            </p:childTnLst>
                          </p:cTn>
                        </p:par>
                      </p:childTnLst>
                    </p:cTn>
                  </p:par>
                </p:childTnLst>
              </p:cTn>
              <p:nextCondLst>
                <p:cond evt="onClick" delay="0">
                  <p:tgtEl>
                    <p:spTgt spid="106502"/>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06502"/>
                </p:tgtEl>
              </p:cMediaNode>
            </p:video>
            <p:seq concurrent="1" nextAc="seek">
              <p:cTn id="8" restart="whenNotActive" fill="hold" evtFilter="cancelBubble" nodeType="interactiveSeq">
                <p:stCondLst>
                  <p:cond evt="onClick" delay="0">
                    <p:tgtEl>
                      <p:spTgt spid="10650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6503"/>
                                        </p:tgtEl>
                                      </p:cBhvr>
                                    </p:cmd>
                                  </p:childTnLst>
                                </p:cTn>
                              </p:par>
                            </p:childTnLst>
                          </p:cTn>
                        </p:par>
                      </p:childTnLst>
                    </p:cTn>
                  </p:par>
                </p:childTnLst>
              </p:cTn>
              <p:nextCondLst>
                <p:cond evt="onClick" delay="0">
                  <p:tgtEl>
                    <p:spTgt spid="106503"/>
                  </p:tgtEl>
                </p:cond>
              </p:nextCondLst>
            </p:seq>
            <p:video>
              <p:cMediaNode>
                <p:cTn id="13" repeatCount="indefinite" fill="remove" display="0">
                  <p:stCondLst>
                    <p:cond delay="indefinite"/>
                  </p:stCondLst>
                  <p:endCondLst>
                    <p:cond evt="onNext" delay="0">
                      <p:tgtEl>
                        <p:sldTgt/>
                      </p:tgtEl>
                    </p:cond>
                    <p:cond evt="onPrev" delay="0">
                      <p:tgtEl>
                        <p:sldTgt/>
                      </p:tgtEl>
                    </p:cond>
                  </p:endCondLst>
                </p:cTn>
                <p:tgtEl>
                  <p:spTgt spid="10650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sz="half" idx="1"/>
          </p:nvPr>
        </p:nvSpPr>
        <p:spPr>
          <a:xfrm>
            <a:off x="457200" y="1600200"/>
            <a:ext cx="7211144" cy="4525963"/>
          </a:xfrm>
        </p:spPr>
        <p:txBody>
          <a:bodyPr/>
          <a:lstStyle/>
          <a:p>
            <a:pPr>
              <a:buNone/>
            </a:pPr>
            <a:endParaRPr lang="en-US" dirty="0" smtClean="0"/>
          </a:p>
          <a:p>
            <a:pPr>
              <a:buNone/>
            </a:pPr>
            <a:endParaRPr lang="en-US" dirty="0" smtClean="0"/>
          </a:p>
          <a:p>
            <a:pPr>
              <a:buNone/>
            </a:pPr>
            <a:endParaRPr lang="en-US" dirty="0" smtClean="0"/>
          </a:p>
          <a:p>
            <a:pPr>
              <a:buNone/>
            </a:pPr>
            <a:r>
              <a:rPr lang="en-US" smtClean="0"/>
              <a:t>                   Thank </a:t>
            </a:r>
            <a:r>
              <a:rPr lang="en-US" dirty="0" smtClean="0"/>
              <a:t>you for </a:t>
            </a:r>
            <a:r>
              <a:rPr lang="en-US" smtClean="0"/>
              <a:t>your attention!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en-US" dirty="0" smtClean="0"/>
              <a:t>TM FIELD</a:t>
            </a:r>
            <a:endParaRPr lang="en-US" dirty="0"/>
          </a:p>
        </p:txBody>
      </p:sp>
      <p:sp>
        <p:nvSpPr>
          <p:cNvPr id="5" name="TextBox 4"/>
          <p:cNvSpPr txBox="1"/>
          <p:nvPr/>
        </p:nvSpPr>
        <p:spPr>
          <a:xfrm>
            <a:off x="683568" y="1196752"/>
            <a:ext cx="2448272" cy="400110"/>
          </a:xfrm>
          <a:prstGeom prst="rect">
            <a:avLst/>
          </a:prstGeom>
          <a:noFill/>
        </p:spPr>
        <p:txBody>
          <a:bodyPr wrap="square" rtlCol="0">
            <a:spAutoFit/>
          </a:bodyPr>
          <a:lstStyle/>
          <a:p>
            <a:r>
              <a:rPr lang="en-US" sz="2000" dirty="0" smtClean="0"/>
              <a:t>Time deppendence is</a:t>
            </a:r>
            <a:endParaRPr lang="en-US" sz="2000" dirty="0"/>
          </a:p>
        </p:txBody>
      </p:sp>
      <p:sp>
        <p:nvSpPr>
          <p:cNvPr id="7" name="Содержимое 6"/>
          <p:cNvSpPr>
            <a:spLocks noGrp="1"/>
          </p:cNvSpPr>
          <p:nvPr>
            <p:ph idx="1"/>
          </p:nvPr>
        </p:nvSpPr>
        <p:spPr>
          <a:xfrm>
            <a:off x="755576" y="4077072"/>
            <a:ext cx="5328592" cy="936104"/>
          </a:xfrm>
        </p:spPr>
        <p:txBody>
          <a:bodyPr>
            <a:normAutofit fontScale="62500" lnSpcReduction="20000"/>
          </a:bodyPr>
          <a:lstStyle/>
          <a:p>
            <a:pPr>
              <a:buNone/>
            </a:pPr>
            <a:endParaRPr lang="en-US" dirty="0" smtClean="0"/>
          </a:p>
          <a:p>
            <a:pPr>
              <a:buNone/>
            </a:pPr>
            <a:r>
              <a:rPr lang="en-US" dirty="0" smtClean="0"/>
              <a:t>The same for </a:t>
            </a:r>
            <a:r>
              <a:rPr lang="en-US" b="1" dirty="0" smtClean="0"/>
              <a:t>J</a:t>
            </a:r>
            <a:r>
              <a:rPr lang="en-US" dirty="0" smtClean="0"/>
              <a:t>. Then Maxwell equations lead to:</a:t>
            </a:r>
          </a:p>
          <a:p>
            <a:pPr>
              <a:buNone/>
            </a:pPr>
            <a:endParaRPr lang="en-US" dirty="0" smtClean="0"/>
          </a:p>
          <a:p>
            <a:pPr>
              <a:buNone/>
            </a:pPr>
            <a:endParaRPr lang="en-US" dirty="0"/>
          </a:p>
        </p:txBody>
      </p:sp>
      <p:graphicFrame>
        <p:nvGraphicFramePr>
          <p:cNvPr id="1027" name="Object 3"/>
          <p:cNvGraphicFramePr>
            <a:graphicFrameLocks noChangeAspect="1"/>
          </p:cNvGraphicFramePr>
          <p:nvPr/>
        </p:nvGraphicFramePr>
        <p:xfrm>
          <a:off x="755576" y="1988840"/>
          <a:ext cx="2448272" cy="1022355"/>
        </p:xfrm>
        <a:graphic>
          <a:graphicData uri="http://schemas.openxmlformats.org/presentationml/2006/ole">
            <p:oleObj spid="_x0000_s1027" name="Equation" r:id="rId3" imgW="1155600" imgH="482400" progId="Equation.DSMT4">
              <p:embed/>
            </p:oleObj>
          </a:graphicData>
        </a:graphic>
      </p:graphicFrame>
      <p:graphicFrame>
        <p:nvGraphicFramePr>
          <p:cNvPr id="1028" name="Object 4"/>
          <p:cNvGraphicFramePr>
            <a:graphicFrameLocks noChangeAspect="1"/>
          </p:cNvGraphicFramePr>
          <p:nvPr/>
        </p:nvGraphicFramePr>
        <p:xfrm>
          <a:off x="827584" y="3573016"/>
          <a:ext cx="2073831" cy="576064"/>
        </p:xfrm>
        <a:graphic>
          <a:graphicData uri="http://schemas.openxmlformats.org/presentationml/2006/ole">
            <p:oleObj spid="_x0000_s1028" name="Equation" r:id="rId4" imgW="914400" imgH="253800" progId="Equation.DSMT4">
              <p:embed/>
            </p:oleObj>
          </a:graphicData>
        </a:graphic>
      </p:graphicFrame>
      <p:sp>
        <p:nvSpPr>
          <p:cNvPr id="11" name="TextBox 10"/>
          <p:cNvSpPr txBox="1"/>
          <p:nvPr/>
        </p:nvSpPr>
        <p:spPr>
          <a:xfrm>
            <a:off x="683568" y="3140968"/>
            <a:ext cx="3456384" cy="677108"/>
          </a:xfrm>
          <a:prstGeom prst="rect">
            <a:avLst/>
          </a:prstGeom>
          <a:noFill/>
        </p:spPr>
        <p:txBody>
          <a:bodyPr wrap="square" rtlCol="0">
            <a:spAutoFit/>
          </a:bodyPr>
          <a:lstStyle/>
          <a:p>
            <a:r>
              <a:rPr lang="en-US" sz="2000" dirty="0" smtClean="0"/>
              <a:t>For TM field assume that</a:t>
            </a:r>
          </a:p>
          <a:p>
            <a:endParaRPr lang="en-US" dirty="0"/>
          </a:p>
        </p:txBody>
      </p:sp>
      <p:graphicFrame>
        <p:nvGraphicFramePr>
          <p:cNvPr id="1029" name="Object 5"/>
          <p:cNvGraphicFramePr>
            <a:graphicFrameLocks noChangeAspect="1"/>
          </p:cNvGraphicFramePr>
          <p:nvPr/>
        </p:nvGraphicFramePr>
        <p:xfrm>
          <a:off x="1476375" y="4797425"/>
          <a:ext cx="3213100" cy="576263"/>
        </p:xfrm>
        <a:graphic>
          <a:graphicData uri="http://schemas.openxmlformats.org/presentationml/2006/ole">
            <p:oleObj spid="_x0000_s1029" name="Equation" r:id="rId5" imgW="1346040" imgH="241200" progId="Equation.DSMT4">
              <p:embed/>
            </p:oleObj>
          </a:graphicData>
        </a:graphic>
      </p:graphicFrame>
      <p:sp>
        <p:nvSpPr>
          <p:cNvPr id="13" name="TextBox 12"/>
          <p:cNvSpPr txBox="1"/>
          <p:nvPr/>
        </p:nvSpPr>
        <p:spPr>
          <a:xfrm>
            <a:off x="323528" y="5661248"/>
            <a:ext cx="8280920" cy="400110"/>
          </a:xfrm>
          <a:prstGeom prst="rect">
            <a:avLst/>
          </a:prstGeom>
          <a:noFill/>
        </p:spPr>
        <p:txBody>
          <a:bodyPr wrap="square" rtlCol="0">
            <a:spAutoFit/>
          </a:bodyPr>
          <a:lstStyle/>
          <a:p>
            <a:r>
              <a:rPr lang="en-US" sz="2000" dirty="0" smtClean="0"/>
              <a:t>This is the two-dimensional Helmholtz equation. </a:t>
            </a:r>
            <a:r>
              <a:rPr lang="en-US" sz="2000" i="1" dirty="0" smtClean="0"/>
              <a:t>K </a:t>
            </a:r>
            <a:r>
              <a:rPr lang="en-US" sz="2000" dirty="0" smtClean="0"/>
              <a:t>is the wave number</a:t>
            </a:r>
            <a:endParaRPr lang="en-US" sz="2000" dirty="0"/>
          </a:p>
        </p:txBody>
      </p:sp>
      <p:graphicFrame>
        <p:nvGraphicFramePr>
          <p:cNvPr id="1030" name="Object 6"/>
          <p:cNvGraphicFramePr>
            <a:graphicFrameLocks noChangeAspect="1"/>
          </p:cNvGraphicFramePr>
          <p:nvPr/>
        </p:nvGraphicFramePr>
        <p:xfrm>
          <a:off x="3275856" y="1124744"/>
          <a:ext cx="576064" cy="460852"/>
        </p:xfrm>
        <a:graphic>
          <a:graphicData uri="http://schemas.openxmlformats.org/presentationml/2006/ole">
            <p:oleObj spid="_x0000_s1030" name="Equation" r:id="rId6" imgW="253800" imgH="203040" progId="Equation.DSMT4">
              <p:embed/>
            </p:oleObj>
          </a:graphicData>
        </a:graphic>
      </p:graphicFrame>
      <p:sp>
        <p:nvSpPr>
          <p:cNvPr id="15" name="TextBox 14"/>
          <p:cNvSpPr txBox="1"/>
          <p:nvPr/>
        </p:nvSpPr>
        <p:spPr>
          <a:xfrm>
            <a:off x="683568" y="1628800"/>
            <a:ext cx="6696744" cy="400110"/>
          </a:xfrm>
          <a:prstGeom prst="rect">
            <a:avLst/>
          </a:prstGeom>
          <a:noFill/>
        </p:spPr>
        <p:txBody>
          <a:bodyPr wrap="square" rtlCol="0">
            <a:spAutoFit/>
          </a:bodyPr>
          <a:lstStyle/>
          <a:p>
            <a:r>
              <a:rPr lang="en-US" sz="2000" dirty="0" smtClean="0"/>
              <a:t>Maxwell equation has the next form</a:t>
            </a:r>
            <a:endParaRPr lang="en-US" sz="2000" dirty="0"/>
          </a:p>
        </p:txBody>
      </p:sp>
      <p:sp>
        <p:nvSpPr>
          <p:cNvPr id="16" name="TextBox 15"/>
          <p:cNvSpPr txBox="1"/>
          <p:nvPr/>
        </p:nvSpPr>
        <p:spPr>
          <a:xfrm>
            <a:off x="3275856" y="3645024"/>
            <a:ext cx="4608512" cy="677108"/>
          </a:xfrm>
          <a:prstGeom prst="rect">
            <a:avLst/>
          </a:prstGeom>
          <a:noFill/>
        </p:spPr>
        <p:txBody>
          <a:bodyPr wrap="square" rtlCol="0">
            <a:spAutoFit/>
          </a:bodyPr>
          <a:lstStyle/>
          <a:p>
            <a:r>
              <a:rPr lang="en-US" sz="2000" dirty="0" smtClean="0"/>
              <a:t>Electric field has only z component</a:t>
            </a:r>
          </a:p>
          <a:p>
            <a:endParaRPr lang="en-US" dirty="0"/>
          </a:p>
        </p:txBody>
      </p:sp>
      <p:sp>
        <p:nvSpPr>
          <p:cNvPr id="17" name="TextBox 16"/>
          <p:cNvSpPr txBox="1"/>
          <p:nvPr/>
        </p:nvSpPr>
        <p:spPr>
          <a:xfrm>
            <a:off x="5292080" y="4941168"/>
            <a:ext cx="864096" cy="369332"/>
          </a:xfrm>
          <a:prstGeom prst="rect">
            <a:avLst/>
          </a:prstGeom>
          <a:noFill/>
        </p:spPr>
        <p:txBody>
          <a:bodyPr wrap="square" rtlCol="0">
            <a:spAutoFit/>
          </a:bodyPr>
          <a:lstStyle/>
          <a:p>
            <a:r>
              <a:rPr lang="en-US" dirty="0" smtClean="0"/>
              <a:t>(1)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1844824"/>
            <a:ext cx="3096344" cy="369332"/>
          </a:xfrm>
          <a:prstGeom prst="rect">
            <a:avLst/>
          </a:prstGeom>
          <a:noFill/>
        </p:spPr>
        <p:txBody>
          <a:bodyPr wrap="square" rtlCol="0">
            <a:spAutoFit/>
          </a:bodyPr>
          <a:lstStyle/>
          <a:p>
            <a:r>
              <a:rPr lang="en-US" dirty="0" smtClean="0"/>
              <a:t>source point radius vector</a:t>
            </a:r>
            <a:endParaRPr lang="en-US" dirty="0"/>
          </a:p>
        </p:txBody>
      </p:sp>
      <p:sp>
        <p:nvSpPr>
          <p:cNvPr id="12" name="TextBox 11"/>
          <p:cNvSpPr txBox="1"/>
          <p:nvPr/>
        </p:nvSpPr>
        <p:spPr>
          <a:xfrm>
            <a:off x="467544" y="2492896"/>
            <a:ext cx="3528392" cy="369332"/>
          </a:xfrm>
          <a:prstGeom prst="rect">
            <a:avLst/>
          </a:prstGeom>
          <a:noFill/>
        </p:spPr>
        <p:txBody>
          <a:bodyPr wrap="square" rtlCol="0">
            <a:spAutoFit/>
          </a:bodyPr>
          <a:lstStyle/>
          <a:p>
            <a:r>
              <a:rPr lang="en-US" dirty="0" smtClean="0"/>
              <a:t>Intrinsic impedance of free space</a:t>
            </a:r>
            <a:endParaRPr lang="en-US" dirty="0"/>
          </a:p>
        </p:txBody>
      </p:sp>
      <p:sp>
        <p:nvSpPr>
          <p:cNvPr id="14" name="Содержимое 2"/>
          <p:cNvSpPr txBox="1">
            <a:spLocks/>
          </p:cNvSpPr>
          <p:nvPr/>
        </p:nvSpPr>
        <p:spPr>
          <a:xfrm>
            <a:off x="0" y="404664"/>
            <a:ext cx="5400600" cy="576064"/>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Let’s consider field due to the fillament of current</a:t>
            </a:r>
            <a:r>
              <a:rPr kumimoji="0" lang="en-US" sz="22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050" name="Object 2"/>
          <p:cNvGraphicFramePr>
            <a:graphicFrameLocks noChangeAspect="1"/>
          </p:cNvGraphicFramePr>
          <p:nvPr/>
        </p:nvGraphicFramePr>
        <p:xfrm>
          <a:off x="5580112" y="260648"/>
          <a:ext cx="2341562" cy="576263"/>
        </p:xfrm>
        <a:graphic>
          <a:graphicData uri="http://schemas.openxmlformats.org/presentationml/2006/ole">
            <p:oleObj spid="_x0000_s2050" name="Equation" r:id="rId3" imgW="1600200" imgH="393480" progId="Equation.DSMT4">
              <p:embed/>
            </p:oleObj>
          </a:graphicData>
        </a:graphic>
      </p:graphicFrame>
      <p:graphicFrame>
        <p:nvGraphicFramePr>
          <p:cNvPr id="2051" name="Object 3"/>
          <p:cNvGraphicFramePr>
            <a:graphicFrameLocks noChangeAspect="1"/>
          </p:cNvGraphicFramePr>
          <p:nvPr/>
        </p:nvGraphicFramePr>
        <p:xfrm>
          <a:off x="4788024" y="1340768"/>
          <a:ext cx="1584176" cy="844894"/>
        </p:xfrm>
        <a:graphic>
          <a:graphicData uri="http://schemas.openxmlformats.org/presentationml/2006/ole">
            <p:oleObj spid="_x0000_s2051" name="Equation" r:id="rId4" imgW="952200" imgH="507960" progId="Equation.DSMT4">
              <p:embed/>
            </p:oleObj>
          </a:graphicData>
        </a:graphic>
      </p:graphicFrame>
      <p:graphicFrame>
        <p:nvGraphicFramePr>
          <p:cNvPr id="2052" name="Object 4"/>
          <p:cNvGraphicFramePr>
            <a:graphicFrameLocks noChangeAspect="1"/>
          </p:cNvGraphicFramePr>
          <p:nvPr/>
        </p:nvGraphicFramePr>
        <p:xfrm>
          <a:off x="4788024" y="2276872"/>
          <a:ext cx="1944216" cy="432048"/>
        </p:xfrm>
        <a:graphic>
          <a:graphicData uri="http://schemas.openxmlformats.org/presentationml/2006/ole">
            <p:oleObj spid="_x0000_s2052" name="Equation" r:id="rId5" imgW="1143000" imgH="253800" progId="Equation.DSMT4">
              <p:embed/>
            </p:oleObj>
          </a:graphicData>
        </a:graphic>
      </p:graphicFrame>
      <p:graphicFrame>
        <p:nvGraphicFramePr>
          <p:cNvPr id="2053" name="Object 5"/>
          <p:cNvGraphicFramePr>
            <a:graphicFrameLocks noChangeAspect="1"/>
          </p:cNvGraphicFramePr>
          <p:nvPr/>
        </p:nvGraphicFramePr>
        <p:xfrm>
          <a:off x="5940152" y="2924944"/>
          <a:ext cx="454787" cy="360040"/>
        </p:xfrm>
        <a:graphic>
          <a:graphicData uri="http://schemas.openxmlformats.org/presentationml/2006/ole">
            <p:oleObj spid="_x0000_s2053" name="Equation" r:id="rId6" imgW="304560" imgH="241200" progId="Equation.DSMT4">
              <p:embed/>
            </p:oleObj>
          </a:graphicData>
        </a:graphic>
      </p:graphicFrame>
      <p:sp>
        <p:nvSpPr>
          <p:cNvPr id="15" name="TextBox 14"/>
          <p:cNvSpPr txBox="1"/>
          <p:nvPr/>
        </p:nvSpPr>
        <p:spPr>
          <a:xfrm>
            <a:off x="467544" y="2996952"/>
            <a:ext cx="5112568" cy="369332"/>
          </a:xfrm>
          <a:prstGeom prst="rect">
            <a:avLst/>
          </a:prstGeom>
          <a:noFill/>
        </p:spPr>
        <p:txBody>
          <a:bodyPr wrap="square" rtlCol="0">
            <a:spAutoFit/>
          </a:bodyPr>
          <a:lstStyle/>
          <a:p>
            <a:r>
              <a:rPr lang="en-US" dirty="0" smtClean="0"/>
              <a:t>Hankel function of the second kind and zero order</a:t>
            </a:r>
            <a:endParaRPr lang="en-US" dirty="0"/>
          </a:p>
        </p:txBody>
      </p:sp>
      <p:sp>
        <p:nvSpPr>
          <p:cNvPr id="16" name="TextBox 15"/>
          <p:cNvSpPr txBox="1"/>
          <p:nvPr/>
        </p:nvSpPr>
        <p:spPr>
          <a:xfrm>
            <a:off x="467544" y="1268760"/>
            <a:ext cx="2592288" cy="369332"/>
          </a:xfrm>
          <a:prstGeom prst="rect">
            <a:avLst/>
          </a:prstGeom>
          <a:noFill/>
        </p:spPr>
        <p:txBody>
          <a:bodyPr wrap="square" rtlCol="0">
            <a:spAutoFit/>
          </a:bodyPr>
          <a:lstStyle/>
          <a:p>
            <a:r>
              <a:rPr lang="en-US" dirty="0" smtClean="0"/>
              <a:t>Field point radius vector</a:t>
            </a:r>
            <a:endParaRPr lang="en-US" dirty="0"/>
          </a:p>
        </p:txBody>
      </p:sp>
      <p:sp>
        <p:nvSpPr>
          <p:cNvPr id="17" name="TextBox 16"/>
          <p:cNvSpPr txBox="1"/>
          <p:nvPr/>
        </p:nvSpPr>
        <p:spPr>
          <a:xfrm>
            <a:off x="8100392" y="404664"/>
            <a:ext cx="648072" cy="369332"/>
          </a:xfrm>
          <a:prstGeom prst="rect">
            <a:avLst/>
          </a:prstGeom>
          <a:noFill/>
        </p:spPr>
        <p:txBody>
          <a:bodyPr wrap="square" rtlCol="0">
            <a:spAutoFit/>
          </a:bodyPr>
          <a:lstStyle/>
          <a:p>
            <a:r>
              <a:rPr lang="en-US" dirty="0" smtClean="0"/>
              <a:t>(2)</a:t>
            </a:r>
            <a:endParaRPr lang="en-US" dirty="0"/>
          </a:p>
        </p:txBody>
      </p:sp>
      <p:graphicFrame>
        <p:nvGraphicFramePr>
          <p:cNvPr id="2054" name="Object 6"/>
          <p:cNvGraphicFramePr>
            <a:graphicFrameLocks noChangeAspect="1"/>
          </p:cNvGraphicFramePr>
          <p:nvPr/>
        </p:nvGraphicFramePr>
        <p:xfrm>
          <a:off x="683568" y="3501008"/>
          <a:ext cx="360040" cy="432048"/>
        </p:xfrm>
        <a:graphic>
          <a:graphicData uri="http://schemas.openxmlformats.org/presentationml/2006/ole">
            <p:oleObj spid="_x0000_s2054" name="Equation" r:id="rId7" imgW="190440" imgH="228600" progId="Equation.DSMT4">
              <p:embed/>
            </p:oleObj>
          </a:graphicData>
        </a:graphic>
      </p:graphicFrame>
      <p:sp>
        <p:nvSpPr>
          <p:cNvPr id="18" name="TextBox 17"/>
          <p:cNvSpPr txBox="1"/>
          <p:nvPr/>
        </p:nvSpPr>
        <p:spPr>
          <a:xfrm>
            <a:off x="1115616" y="3501008"/>
            <a:ext cx="5112568" cy="369332"/>
          </a:xfrm>
          <a:prstGeom prst="rect">
            <a:avLst/>
          </a:prstGeom>
          <a:noFill/>
        </p:spPr>
        <p:txBody>
          <a:bodyPr wrap="square" rtlCol="0">
            <a:spAutoFit/>
          </a:bodyPr>
          <a:lstStyle/>
          <a:p>
            <a:r>
              <a:rPr lang="en-US" dirty="0" smtClean="0"/>
              <a:t>In (2) is the Green’s function of the operator (1)</a:t>
            </a:r>
            <a:endParaRPr lang="en-US" dirty="0"/>
          </a:p>
        </p:txBody>
      </p:sp>
      <p:sp>
        <p:nvSpPr>
          <p:cNvPr id="19" name="TextBox 18"/>
          <p:cNvSpPr txBox="1"/>
          <p:nvPr/>
        </p:nvSpPr>
        <p:spPr>
          <a:xfrm>
            <a:off x="323528" y="4005064"/>
            <a:ext cx="4608512" cy="369332"/>
          </a:xfrm>
          <a:prstGeom prst="rect">
            <a:avLst/>
          </a:prstGeom>
          <a:noFill/>
        </p:spPr>
        <p:txBody>
          <a:bodyPr wrap="square" rtlCol="0">
            <a:spAutoFit/>
          </a:bodyPr>
          <a:lstStyle/>
          <a:p>
            <a:r>
              <a:rPr lang="en-US" dirty="0" smtClean="0"/>
              <a:t>A general solution is then the superposition of  </a:t>
            </a:r>
            <a:endParaRPr lang="en-US" dirty="0"/>
          </a:p>
        </p:txBody>
      </p:sp>
      <p:graphicFrame>
        <p:nvGraphicFramePr>
          <p:cNvPr id="2055" name="Object 7"/>
          <p:cNvGraphicFramePr>
            <a:graphicFrameLocks noChangeAspect="1"/>
          </p:cNvGraphicFramePr>
          <p:nvPr/>
        </p:nvGraphicFramePr>
        <p:xfrm>
          <a:off x="4860032" y="4005064"/>
          <a:ext cx="358775" cy="433387"/>
        </p:xfrm>
        <a:graphic>
          <a:graphicData uri="http://schemas.openxmlformats.org/presentationml/2006/ole">
            <p:oleObj spid="_x0000_s2055" name="Equation" r:id="rId8" imgW="190440" imgH="228600" progId="Equation.DSMT4">
              <p:embed/>
            </p:oleObj>
          </a:graphicData>
        </a:graphic>
      </p:graphicFrame>
      <p:sp>
        <p:nvSpPr>
          <p:cNvPr id="21" name="TextBox 20"/>
          <p:cNvSpPr txBox="1"/>
          <p:nvPr/>
        </p:nvSpPr>
        <p:spPr>
          <a:xfrm>
            <a:off x="5292080" y="4005064"/>
            <a:ext cx="3024336" cy="369332"/>
          </a:xfrm>
          <a:prstGeom prst="rect">
            <a:avLst/>
          </a:prstGeom>
          <a:noFill/>
        </p:spPr>
        <p:txBody>
          <a:bodyPr wrap="square" rtlCol="0">
            <a:spAutoFit/>
          </a:bodyPr>
          <a:lstStyle/>
          <a:p>
            <a:r>
              <a:rPr lang="en-US" dirty="0" smtClean="0"/>
              <a:t>Due to all elements of source </a:t>
            </a:r>
            <a:endParaRPr lang="en-US" dirty="0"/>
          </a:p>
        </p:txBody>
      </p:sp>
      <p:graphicFrame>
        <p:nvGraphicFramePr>
          <p:cNvPr id="2056" name="Object 8"/>
          <p:cNvGraphicFramePr>
            <a:graphicFrameLocks noChangeAspect="1"/>
          </p:cNvGraphicFramePr>
          <p:nvPr/>
        </p:nvGraphicFramePr>
        <p:xfrm>
          <a:off x="8244408" y="4077072"/>
          <a:ext cx="432048" cy="299110"/>
        </p:xfrm>
        <a:graphic>
          <a:graphicData uri="http://schemas.openxmlformats.org/presentationml/2006/ole">
            <p:oleObj spid="_x0000_s2056" name="Equation" r:id="rId9" imgW="330120" imgH="228600" progId="Equation.DSMT4">
              <p:embed/>
            </p:oleObj>
          </a:graphicData>
        </a:graphic>
      </p:graphicFrame>
      <p:graphicFrame>
        <p:nvGraphicFramePr>
          <p:cNvPr id="2057" name="Object 9"/>
          <p:cNvGraphicFramePr>
            <a:graphicFrameLocks noChangeAspect="1"/>
          </p:cNvGraphicFramePr>
          <p:nvPr/>
        </p:nvGraphicFramePr>
        <p:xfrm>
          <a:off x="617537" y="4797425"/>
          <a:ext cx="5432799" cy="863823"/>
        </p:xfrm>
        <a:graphic>
          <a:graphicData uri="http://schemas.openxmlformats.org/presentationml/2006/ole">
            <p:oleObj spid="_x0000_s2057" name="Equation" r:id="rId10" imgW="2476440" imgH="39348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srcRect/>
          <a:stretch>
            <a:fillRect/>
          </a:stretch>
        </p:blipFill>
        <p:spPr bwMode="auto">
          <a:xfrm>
            <a:off x="6732240" y="3789040"/>
            <a:ext cx="2000250" cy="2181225"/>
          </a:xfrm>
          <a:prstGeom prst="rect">
            <a:avLst/>
          </a:prstGeom>
          <a:noFill/>
          <a:ln w="9525">
            <a:noFill/>
            <a:miter lim="800000"/>
            <a:headEnd/>
            <a:tailEnd/>
          </a:ln>
        </p:spPr>
      </p:pic>
      <p:sp>
        <p:nvSpPr>
          <p:cNvPr id="2" name="Заголовок 1"/>
          <p:cNvSpPr>
            <a:spLocks noGrp="1"/>
          </p:cNvSpPr>
          <p:nvPr>
            <p:ph type="title"/>
          </p:nvPr>
        </p:nvSpPr>
        <p:spPr>
          <a:xfrm>
            <a:off x="467544" y="0"/>
            <a:ext cx="8229600" cy="1143000"/>
          </a:xfrm>
        </p:spPr>
        <p:txBody>
          <a:bodyPr/>
          <a:lstStyle/>
          <a:p>
            <a:r>
              <a:rPr lang="en-US" dirty="0" smtClean="0"/>
              <a:t>Main idea of MAS</a:t>
            </a:r>
            <a:endParaRPr lang="en-US" dirty="0"/>
          </a:p>
        </p:txBody>
      </p:sp>
      <p:sp>
        <p:nvSpPr>
          <p:cNvPr id="3" name="Содержимое 2"/>
          <p:cNvSpPr>
            <a:spLocks noGrp="1"/>
          </p:cNvSpPr>
          <p:nvPr>
            <p:ph idx="1"/>
          </p:nvPr>
        </p:nvSpPr>
        <p:spPr>
          <a:xfrm>
            <a:off x="107504" y="2348880"/>
            <a:ext cx="8676456" cy="1656183"/>
          </a:xfrm>
        </p:spPr>
        <p:txBody>
          <a:bodyPr>
            <a:normAutofit fontScale="85000" lnSpcReduction="10000"/>
          </a:bodyPr>
          <a:lstStyle/>
          <a:p>
            <a:pPr algn="just">
              <a:buNone/>
            </a:pPr>
            <a:r>
              <a:rPr lang="en-US" sz="2000" dirty="0" smtClean="0">
                <a:latin typeface="Times New Roman" pitchFamily="18" charset="0"/>
                <a:cs typeface="Times New Roman" pitchFamily="18" charset="0"/>
              </a:rPr>
              <a:t>Let’s consider cylinder perfectly conductor scatterer with surface C. Incident field excites current</a:t>
            </a:r>
          </a:p>
          <a:p>
            <a:pPr algn="just">
              <a:buNone/>
            </a:pPr>
            <a:r>
              <a:rPr lang="en-US" sz="2000" dirty="0" smtClean="0">
                <a:latin typeface="Times New Roman" pitchFamily="18" charset="0"/>
                <a:cs typeface="Times New Roman" pitchFamily="18" charset="0"/>
              </a:rPr>
              <a:t>on the C and we get the scattered field.  In order to find the scattered field we have to determine</a:t>
            </a:r>
          </a:p>
          <a:p>
            <a:pPr algn="just">
              <a:buNone/>
            </a:pPr>
            <a:r>
              <a:rPr lang="en-US" sz="2000" dirty="0" smtClean="0">
                <a:latin typeface="Times New Roman" pitchFamily="18" charset="0"/>
                <a:cs typeface="Times New Roman" pitchFamily="18" charset="0"/>
              </a:rPr>
              <a:t>Currents excited  on the surface. For this we have to requre boundary condition sattisfaction on</a:t>
            </a:r>
          </a:p>
          <a:p>
            <a:pPr algn="just">
              <a:buNone/>
            </a:pPr>
            <a:r>
              <a:rPr lang="en-US" sz="2000" dirty="0" smtClean="0">
                <a:latin typeface="Times New Roman" pitchFamily="18" charset="0"/>
                <a:cs typeface="Times New Roman" pitchFamily="18" charset="0"/>
              </a:rPr>
              <a:t>The scatterer’s surface. In case of  the perfect conductor the tangential component of the  total</a:t>
            </a:r>
          </a:p>
          <a:p>
            <a:pPr algn="just">
              <a:buNone/>
            </a:pPr>
            <a:r>
              <a:rPr lang="en-US" sz="2000" dirty="0" smtClean="0">
                <a:latin typeface="Times New Roman" pitchFamily="18" charset="0"/>
                <a:cs typeface="Times New Roman" pitchFamily="18" charset="0"/>
              </a:rPr>
              <a:t>electric field (scattered field +  incident field) must be zero.</a:t>
            </a:r>
          </a:p>
        </p:txBody>
      </p:sp>
      <p:graphicFrame>
        <p:nvGraphicFramePr>
          <p:cNvPr id="3074" name="Object 2"/>
          <p:cNvGraphicFramePr>
            <a:graphicFrameLocks noChangeAspect="1"/>
          </p:cNvGraphicFramePr>
          <p:nvPr/>
        </p:nvGraphicFramePr>
        <p:xfrm>
          <a:off x="395536" y="3861048"/>
          <a:ext cx="1864628" cy="432048"/>
        </p:xfrm>
        <a:graphic>
          <a:graphicData uri="http://schemas.openxmlformats.org/presentationml/2006/ole">
            <p:oleObj spid="_x0000_s3074" name="Equation" r:id="rId4" imgW="1041120" imgH="241200" progId="Equation.DSMT4">
              <p:embed/>
            </p:oleObj>
          </a:graphicData>
        </a:graphic>
      </p:graphicFrame>
      <p:sp>
        <p:nvSpPr>
          <p:cNvPr id="7" name="TextBox 6"/>
          <p:cNvSpPr txBox="1"/>
          <p:nvPr/>
        </p:nvSpPr>
        <p:spPr>
          <a:xfrm>
            <a:off x="1187624" y="1196752"/>
            <a:ext cx="4824536"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The case of the perfectly conductor cylinder</a:t>
            </a:r>
            <a:endParaRPr lang="en-US" b="1" dirty="0">
              <a:latin typeface="Times New Roman" pitchFamily="18" charset="0"/>
              <a:cs typeface="Times New Roman" pitchFamily="18" charset="0"/>
            </a:endParaRPr>
          </a:p>
        </p:txBody>
      </p:sp>
      <p:graphicFrame>
        <p:nvGraphicFramePr>
          <p:cNvPr id="3077" name="Object 5"/>
          <p:cNvGraphicFramePr>
            <a:graphicFrameLocks noChangeAspect="1"/>
          </p:cNvGraphicFramePr>
          <p:nvPr/>
        </p:nvGraphicFramePr>
        <p:xfrm>
          <a:off x="468313" y="5157788"/>
          <a:ext cx="5111750" cy="833437"/>
        </p:xfrm>
        <a:graphic>
          <a:graphicData uri="http://schemas.openxmlformats.org/presentationml/2006/ole">
            <p:oleObj spid="_x0000_s3077" name="Equation" r:id="rId5" imgW="2412720" imgH="393480" progId="Equation.DSMT4">
              <p:embed/>
            </p:oleObj>
          </a:graphicData>
        </a:graphic>
      </p:graphicFrame>
      <p:sp>
        <p:nvSpPr>
          <p:cNvPr id="11" name="TextBox 10"/>
          <p:cNvSpPr txBox="1"/>
          <p:nvPr/>
        </p:nvSpPr>
        <p:spPr>
          <a:xfrm>
            <a:off x="323528" y="4653136"/>
            <a:ext cx="5040560" cy="369332"/>
          </a:xfrm>
          <a:prstGeom prst="rect">
            <a:avLst/>
          </a:prstGeom>
          <a:noFill/>
        </p:spPr>
        <p:txBody>
          <a:bodyPr wrap="square" rtlCol="0">
            <a:spAutoFit/>
          </a:bodyPr>
          <a:lstStyle/>
          <a:p>
            <a:r>
              <a:rPr lang="en-US" dirty="0" smtClean="0"/>
              <a:t>Considering this we get the integral equation:</a:t>
            </a:r>
            <a:endParaRPr lang="en-US" dirty="0"/>
          </a:p>
        </p:txBody>
      </p:sp>
      <p:sp>
        <p:nvSpPr>
          <p:cNvPr id="12" name="TextBox 11"/>
          <p:cNvSpPr txBox="1"/>
          <p:nvPr/>
        </p:nvSpPr>
        <p:spPr>
          <a:xfrm>
            <a:off x="251520" y="5949280"/>
            <a:ext cx="8604448" cy="369332"/>
          </a:xfrm>
          <a:prstGeom prst="rect">
            <a:avLst/>
          </a:prstGeom>
          <a:noFill/>
        </p:spPr>
        <p:txBody>
          <a:bodyPr wrap="square" rtlCol="0">
            <a:spAutoFit/>
          </a:bodyPr>
          <a:lstStyle/>
          <a:p>
            <a:r>
              <a:rPr lang="en-US" dirty="0" smtClean="0"/>
              <a:t>In order to determine the scattered field we need to find the current distribution first</a:t>
            </a:r>
            <a:endParaRPr lang="en-US" dirty="0"/>
          </a:p>
        </p:txBody>
      </p:sp>
      <p:sp>
        <p:nvSpPr>
          <p:cNvPr id="10" name="TextBox 9"/>
          <p:cNvSpPr txBox="1"/>
          <p:nvPr/>
        </p:nvSpPr>
        <p:spPr>
          <a:xfrm>
            <a:off x="6804248" y="3861048"/>
            <a:ext cx="360040" cy="369332"/>
          </a:xfrm>
          <a:prstGeom prst="rect">
            <a:avLst/>
          </a:prstGeom>
          <a:noFill/>
        </p:spPr>
        <p:txBody>
          <a:bodyPr wrap="square" rtlCol="0">
            <a:spAutoFit/>
          </a:bodyPr>
          <a:lstStyle/>
          <a:p>
            <a:r>
              <a:rPr lang="en-US" dirty="0" smtClean="0"/>
              <a:t>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800" dirty="0" smtClean="0">
                <a:latin typeface="Times New Roman" pitchFamily="18" charset="0"/>
                <a:cs typeface="Times New Roman" pitchFamily="18" charset="0"/>
              </a:rPr>
              <a:t>We represent the scatterer by the discrete </a:t>
            </a:r>
            <a:r>
              <a:rPr lang="en-US" sz="2800" i="1"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points </a:t>
            </a:r>
            <a:endParaRPr lang="en-US" sz="2800" dirty="0">
              <a:latin typeface="Times New Roman" pitchFamily="18" charset="0"/>
              <a:cs typeface="Times New Roman" pitchFamily="18" charset="0"/>
            </a:endParaRPr>
          </a:p>
        </p:txBody>
      </p:sp>
      <p:sp>
        <p:nvSpPr>
          <p:cNvPr id="3" name="Содержимое 2"/>
          <p:cNvSpPr>
            <a:spLocks noGrp="1"/>
          </p:cNvSpPr>
          <p:nvPr>
            <p:ph idx="1"/>
          </p:nvPr>
        </p:nvSpPr>
        <p:spPr>
          <a:xfrm>
            <a:off x="107504" y="2348880"/>
            <a:ext cx="8640960" cy="864096"/>
          </a:xfrm>
        </p:spPr>
        <p:txBody>
          <a:bodyPr>
            <a:normAutofit/>
          </a:bodyPr>
          <a:lstStyle/>
          <a:p>
            <a:pPr algn="just">
              <a:buNone/>
            </a:pPr>
            <a:r>
              <a:rPr lang="en-US" sz="2000" dirty="0" smtClean="0">
                <a:latin typeface="Times New Roman" pitchFamily="18" charset="0"/>
                <a:cs typeface="Times New Roman" pitchFamily="18" charset="0"/>
              </a:rPr>
              <a:t>We should satisfy the boundary condition sattisfaction in each point. As a result we</a:t>
            </a:r>
          </a:p>
          <a:p>
            <a:pPr algn="just">
              <a:buNone/>
            </a:pPr>
            <a:r>
              <a:rPr lang="en-US" sz="2000" dirty="0" smtClean="0">
                <a:latin typeface="Times New Roman" pitchFamily="18" charset="0"/>
                <a:cs typeface="Times New Roman" pitchFamily="18" charset="0"/>
              </a:rPr>
              <a:t>get linear integral equation system. </a:t>
            </a:r>
            <a:endParaRPr lang="en-US" sz="2000" dirty="0"/>
          </a:p>
        </p:txBody>
      </p:sp>
      <p:pic>
        <p:nvPicPr>
          <p:cNvPr id="4098" name="Picture 2"/>
          <p:cNvPicPr>
            <a:picLocks noChangeAspect="1" noChangeArrowheads="1"/>
          </p:cNvPicPr>
          <p:nvPr/>
        </p:nvPicPr>
        <p:blipFill>
          <a:blip r:embed="rId3" cstate="print"/>
          <a:srcRect b="78887"/>
          <a:stretch>
            <a:fillRect/>
          </a:stretch>
        </p:blipFill>
        <p:spPr bwMode="auto">
          <a:xfrm>
            <a:off x="2411760" y="1268760"/>
            <a:ext cx="2736304" cy="43204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79512" y="908720"/>
            <a:ext cx="1800200" cy="1432476"/>
          </a:xfrm>
          <a:prstGeom prst="rect">
            <a:avLst/>
          </a:prstGeom>
          <a:noFill/>
          <a:ln w="9525">
            <a:noFill/>
            <a:miter lim="800000"/>
            <a:headEnd/>
            <a:tailEnd/>
          </a:ln>
        </p:spPr>
      </p:pic>
      <p:graphicFrame>
        <p:nvGraphicFramePr>
          <p:cNvPr id="4" name="Object 2"/>
          <p:cNvGraphicFramePr>
            <a:graphicFrameLocks noChangeAspect="1"/>
          </p:cNvGraphicFramePr>
          <p:nvPr/>
        </p:nvGraphicFramePr>
        <p:xfrm>
          <a:off x="373063" y="3284538"/>
          <a:ext cx="3270250" cy="1757362"/>
        </p:xfrm>
        <a:graphic>
          <a:graphicData uri="http://schemas.openxmlformats.org/presentationml/2006/ole">
            <p:oleObj spid="_x0000_s4098" name="Equation" r:id="rId5" imgW="2743200" imgH="1473120" progId="Equation.DSMT4">
              <p:embed/>
            </p:oleObj>
          </a:graphicData>
        </a:graphic>
      </p:graphicFrame>
      <p:sp>
        <p:nvSpPr>
          <p:cNvPr id="7" name="TextBox 6"/>
          <p:cNvSpPr txBox="1"/>
          <p:nvPr/>
        </p:nvSpPr>
        <p:spPr>
          <a:xfrm>
            <a:off x="5868144" y="4509120"/>
            <a:ext cx="2232248" cy="369332"/>
          </a:xfrm>
          <a:prstGeom prst="rect">
            <a:avLst/>
          </a:prstGeom>
          <a:noFill/>
        </p:spPr>
        <p:txBody>
          <a:bodyPr wrap="square" rtlCol="0">
            <a:spAutoFit/>
          </a:bodyPr>
          <a:lstStyle/>
          <a:p>
            <a:endParaRPr lang="en-US" dirty="0"/>
          </a:p>
        </p:txBody>
      </p:sp>
      <p:sp>
        <p:nvSpPr>
          <p:cNvPr id="8" name="TextBox 7"/>
          <p:cNvSpPr txBox="1"/>
          <p:nvPr/>
        </p:nvSpPr>
        <p:spPr>
          <a:xfrm>
            <a:off x="467544" y="5157193"/>
            <a:ext cx="8136904" cy="2031325"/>
          </a:xfrm>
          <a:prstGeom prst="rect">
            <a:avLst/>
          </a:prstGeom>
          <a:noFill/>
        </p:spPr>
        <p:txBody>
          <a:bodyPr wrap="square" rtlCol="0">
            <a:spAutoFit/>
          </a:bodyPr>
          <a:lstStyle/>
          <a:p>
            <a:pPr algn="just">
              <a:buNone/>
            </a:pPr>
            <a:r>
              <a:rPr lang="en-US" sz="1200" dirty="0" smtClean="0">
                <a:latin typeface="Times New Roman" pitchFamily="18" charset="0"/>
                <a:cs typeface="Times New Roman" pitchFamily="18" charset="0"/>
              </a:rPr>
              <a:t>In order to solve  this system we simplify the problem and go from integral to the sum. Instead of continous distribution of current we get discretized current. And instead of linear integral equation system we get linear algebraic system</a:t>
            </a:r>
            <a:r>
              <a:rPr lang="en-US" sz="1200" dirty="0" smtClean="0"/>
              <a:t>. </a:t>
            </a:r>
            <a:r>
              <a:rPr lang="en-US" sz="1200" dirty="0" smtClean="0">
                <a:latin typeface="Times New Roman" pitchFamily="18" charset="0"/>
                <a:cs typeface="Times New Roman" pitchFamily="18" charset="0"/>
              </a:rPr>
              <a:t>Each collocation point (where we require boundary condition sattisfaction) corresponds to discrete current point. This gives singularity because of the Hankel’s function. Other methods use regularization to avoid singularity (they add a positive number to  the green function argument. Some authors requre boundary condition sattisfaction between the points). MAS uses different approach: We use scattered field fundamental property. Scattered field is analytical on the scatterer’s surface.  Besides the fact that currents are excited on the scatterer surface, the E field value is finite. This is integrable singularity.  This gives possibility to analitically continue field inside scatterer. and as a result  shift the current surface inside the scatterer so the source points and collocation  points does not coincide.</a:t>
            </a:r>
          </a:p>
          <a:p>
            <a:endParaRPr lang="en-US" dirty="0"/>
          </a:p>
        </p:txBody>
      </p:sp>
      <p:graphicFrame>
        <p:nvGraphicFramePr>
          <p:cNvPr id="5" name="Object 3"/>
          <p:cNvGraphicFramePr>
            <a:graphicFrameLocks noChangeAspect="1"/>
          </p:cNvGraphicFramePr>
          <p:nvPr/>
        </p:nvGraphicFramePr>
        <p:xfrm>
          <a:off x="1979712" y="1268760"/>
          <a:ext cx="335301" cy="432048"/>
        </p:xfrm>
        <a:graphic>
          <a:graphicData uri="http://schemas.openxmlformats.org/presentationml/2006/ole">
            <p:oleObj spid="_x0000_s4099" name="Equation" r:id="rId6" imgW="177480" imgH="228600" progId="Equation.DSMT4">
              <p:embed/>
            </p:oleObj>
          </a:graphicData>
        </a:graphic>
      </p:graphicFrame>
      <p:graphicFrame>
        <p:nvGraphicFramePr>
          <p:cNvPr id="4100" name="Object 4"/>
          <p:cNvGraphicFramePr>
            <a:graphicFrameLocks noChangeAspect="1"/>
          </p:cNvGraphicFramePr>
          <p:nvPr/>
        </p:nvGraphicFramePr>
        <p:xfrm>
          <a:off x="5162550" y="3141663"/>
          <a:ext cx="3165475" cy="1878012"/>
        </p:xfrm>
        <a:graphic>
          <a:graphicData uri="http://schemas.openxmlformats.org/presentationml/2006/ole">
            <p:oleObj spid="_x0000_s4100" name="Equation" r:id="rId7" imgW="2654280" imgH="1574640" progId="Equation.DSMT4">
              <p:embed/>
            </p:oleObj>
          </a:graphicData>
        </a:graphic>
      </p:graphicFrame>
      <p:graphicFrame>
        <p:nvGraphicFramePr>
          <p:cNvPr id="4101" name="Object 5"/>
          <p:cNvGraphicFramePr>
            <a:graphicFrameLocks noChangeAspect="1"/>
          </p:cNvGraphicFramePr>
          <p:nvPr/>
        </p:nvGraphicFramePr>
        <p:xfrm>
          <a:off x="3995936" y="3861048"/>
          <a:ext cx="802952" cy="646625"/>
        </p:xfrm>
        <a:graphic>
          <a:graphicData uri="http://schemas.openxmlformats.org/presentationml/2006/ole">
            <p:oleObj spid="_x0000_s4101" name="Equation" r:id="rId8" imgW="190440" imgH="15228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Scatterer’s and auxiliary surfaces</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2267744" y="1700808"/>
            <a:ext cx="2933700" cy="2125980"/>
          </a:xfrm>
          <a:prstGeom prst="rect">
            <a:avLst/>
          </a:prstGeom>
          <a:noFill/>
          <a:ln w="9525">
            <a:noFill/>
            <a:miter lim="800000"/>
            <a:headEnd/>
            <a:tailEnd/>
          </a:ln>
        </p:spPr>
      </p:pic>
      <p:sp>
        <p:nvSpPr>
          <p:cNvPr id="5" name="TextBox 4"/>
          <p:cNvSpPr txBox="1"/>
          <p:nvPr/>
        </p:nvSpPr>
        <p:spPr>
          <a:xfrm>
            <a:off x="323528" y="4437112"/>
            <a:ext cx="8496944" cy="369332"/>
          </a:xfrm>
          <a:prstGeom prst="rect">
            <a:avLst/>
          </a:prstGeom>
          <a:noFill/>
        </p:spPr>
        <p:txBody>
          <a:bodyPr wrap="square" rtlCol="0">
            <a:spAutoFit/>
          </a:bodyPr>
          <a:lstStyle/>
          <a:p>
            <a:r>
              <a:rPr lang="en-US" dirty="0" smtClean="0"/>
              <a:t>We avoid singularity. We solve this system and find the scattered field.</a:t>
            </a:r>
            <a:endParaRPr lang="en-US" dirty="0"/>
          </a:p>
        </p:txBody>
      </p:sp>
      <p:graphicFrame>
        <p:nvGraphicFramePr>
          <p:cNvPr id="7171" name="Object 3"/>
          <p:cNvGraphicFramePr>
            <a:graphicFrameLocks noChangeAspect="1"/>
          </p:cNvGraphicFramePr>
          <p:nvPr/>
        </p:nvGraphicFramePr>
        <p:xfrm flipH="1">
          <a:off x="4860032" y="2420888"/>
          <a:ext cx="478978" cy="431800"/>
        </p:xfrm>
        <a:graphic>
          <a:graphicData uri="http://schemas.openxmlformats.org/presentationml/2006/ole">
            <p:oleObj spid="_x0000_s7171" name="Equation" r:id="rId4" imgW="177480" imgH="228600" progId="Equation.DSMT4">
              <p:embed/>
            </p:oleObj>
          </a:graphicData>
        </a:graphic>
      </p:graphicFrame>
      <p:graphicFrame>
        <p:nvGraphicFramePr>
          <p:cNvPr id="7172" name="Object 4"/>
          <p:cNvGraphicFramePr>
            <a:graphicFrameLocks noChangeAspect="1"/>
          </p:cNvGraphicFramePr>
          <p:nvPr/>
        </p:nvGraphicFramePr>
        <p:xfrm>
          <a:off x="3729038" y="2457450"/>
          <a:ext cx="581025" cy="503238"/>
        </p:xfrm>
        <a:graphic>
          <a:graphicData uri="http://schemas.openxmlformats.org/presentationml/2006/ole">
            <p:oleObj spid="_x0000_s7172" name="Equation" r:id="rId5" imgW="215640" imgH="266400" progId="Equation.DSMT4">
              <p:embed/>
            </p:oleObj>
          </a:graphicData>
        </a:graphic>
      </p:graphicFrame>
      <p:graphicFrame>
        <p:nvGraphicFramePr>
          <p:cNvPr id="7173" name="Object 5"/>
          <p:cNvGraphicFramePr>
            <a:graphicFrameLocks noChangeAspect="1"/>
          </p:cNvGraphicFramePr>
          <p:nvPr/>
        </p:nvGraphicFramePr>
        <p:xfrm>
          <a:off x="498475" y="5118100"/>
          <a:ext cx="5057775" cy="914400"/>
        </p:xfrm>
        <a:graphic>
          <a:graphicData uri="http://schemas.openxmlformats.org/presentationml/2006/ole">
            <p:oleObj spid="_x0000_s7173" name="Equation" r:id="rId6" imgW="2387520" imgH="43164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How to correctly choose the auxiliary surface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827584" y="1700808"/>
            <a:ext cx="6552728" cy="1754326"/>
          </a:xfrm>
          <a:prstGeom prst="rect">
            <a:avLst/>
          </a:prstGeom>
          <a:noFill/>
        </p:spPr>
        <p:txBody>
          <a:bodyPr wrap="square" rtlCol="0">
            <a:spAutoFit/>
          </a:bodyPr>
          <a:lstStyle/>
          <a:p>
            <a:r>
              <a:rPr lang="en-US" dirty="0" smtClean="0"/>
              <a:t>First it was thought that the auxiliary surface can be at any distance from the real surface. But practice showed that in case of elliptical scatterer when the auxiliary surface occupies ellipse focuses, the series have good convergence but when the auxiliary surface does not occupie the elipse focuses big ammount of the auxiliary sources is neaded that mens that series diverges.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95536" y="4077072"/>
            <a:ext cx="3875138" cy="1584176"/>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932040" y="4077072"/>
            <a:ext cx="3692302" cy="1294087"/>
          </a:xfrm>
          <a:prstGeom prst="rect">
            <a:avLst/>
          </a:prstGeom>
          <a:noFill/>
          <a:ln w="9525">
            <a:noFill/>
            <a:miter lim="800000"/>
            <a:headEnd/>
            <a:tailEnd/>
          </a:ln>
        </p:spPr>
      </p:pic>
      <p:sp>
        <p:nvSpPr>
          <p:cNvPr id="6" name="TextBox 5"/>
          <p:cNvSpPr txBox="1"/>
          <p:nvPr/>
        </p:nvSpPr>
        <p:spPr>
          <a:xfrm>
            <a:off x="1691680" y="3645024"/>
            <a:ext cx="1512168" cy="369332"/>
          </a:xfrm>
          <a:prstGeom prst="rect">
            <a:avLst/>
          </a:prstGeom>
          <a:noFill/>
        </p:spPr>
        <p:txBody>
          <a:bodyPr wrap="square" rtlCol="0">
            <a:spAutoFit/>
          </a:bodyPr>
          <a:lstStyle/>
          <a:p>
            <a:r>
              <a:rPr lang="en-US" dirty="0" smtClean="0"/>
              <a:t>converges</a:t>
            </a:r>
            <a:endParaRPr lang="en-US" dirty="0"/>
          </a:p>
        </p:txBody>
      </p:sp>
      <p:sp>
        <p:nvSpPr>
          <p:cNvPr id="7" name="TextBox 6"/>
          <p:cNvSpPr txBox="1"/>
          <p:nvPr/>
        </p:nvSpPr>
        <p:spPr>
          <a:xfrm>
            <a:off x="6084168" y="3789040"/>
            <a:ext cx="1152128" cy="369332"/>
          </a:xfrm>
          <a:prstGeom prst="rect">
            <a:avLst/>
          </a:prstGeom>
          <a:noFill/>
        </p:spPr>
        <p:txBody>
          <a:bodyPr wrap="square" rtlCol="0">
            <a:spAutoFit/>
          </a:bodyPr>
          <a:lstStyle/>
          <a:p>
            <a:r>
              <a:rPr lang="en-US" dirty="0" smtClean="0"/>
              <a:t>diverges</a:t>
            </a:r>
            <a:endParaRPr lang="en-US" dirty="0"/>
          </a:p>
        </p:txBody>
      </p:sp>
      <p:sp>
        <p:nvSpPr>
          <p:cNvPr id="8" name="TextBox 7"/>
          <p:cNvSpPr txBox="1"/>
          <p:nvPr/>
        </p:nvSpPr>
        <p:spPr>
          <a:xfrm>
            <a:off x="2267744" y="5733256"/>
            <a:ext cx="4968552" cy="584775"/>
          </a:xfrm>
          <a:prstGeom prst="rect">
            <a:avLst/>
          </a:prstGeom>
          <a:noFill/>
        </p:spPr>
        <p:txBody>
          <a:bodyPr wrap="square" rtlCol="0">
            <a:spAutoFit/>
          </a:bodyPr>
          <a:lstStyle/>
          <a:p>
            <a:r>
              <a:rPr lang="en-US" sz="3200" dirty="0" smtClean="0"/>
              <a:t>What is the reason of this?</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How to correctly choose the auxiliary surface</a:t>
            </a:r>
            <a:endParaRPr lang="en-US" dirty="0"/>
          </a:p>
        </p:txBody>
      </p:sp>
      <p:pic>
        <p:nvPicPr>
          <p:cNvPr id="4" name="Picture 9"/>
          <p:cNvPicPr>
            <a:picLocks noGrp="1" noChangeAspect="1" noChangeArrowheads="1"/>
          </p:cNvPicPr>
          <p:nvPr>
            <p:ph idx="1"/>
          </p:nvPr>
        </p:nvPicPr>
        <p:blipFill>
          <a:blip r:embed="rId2" cstate="print"/>
          <a:srcRect/>
          <a:stretch>
            <a:fillRect/>
          </a:stretch>
        </p:blipFill>
        <p:spPr bwMode="auto">
          <a:xfrm>
            <a:off x="2771800" y="2420888"/>
            <a:ext cx="4248472" cy="3397872"/>
          </a:xfrm>
          <a:prstGeom prst="rect">
            <a:avLst/>
          </a:prstGeom>
          <a:noFill/>
          <a:ln w="9525">
            <a:noFill/>
            <a:miter lim="800000"/>
            <a:headEnd/>
            <a:tailEnd/>
          </a:ln>
        </p:spPr>
      </p:pic>
      <p:sp>
        <p:nvSpPr>
          <p:cNvPr id="6" name="TextBox 5"/>
          <p:cNvSpPr txBox="1"/>
          <p:nvPr/>
        </p:nvSpPr>
        <p:spPr>
          <a:xfrm>
            <a:off x="2339752" y="1628800"/>
            <a:ext cx="4824536" cy="584775"/>
          </a:xfrm>
          <a:prstGeom prst="rect">
            <a:avLst/>
          </a:prstGeom>
          <a:noFill/>
        </p:spPr>
        <p:txBody>
          <a:bodyPr wrap="square" rtlCol="0">
            <a:spAutoFit/>
          </a:bodyPr>
          <a:lstStyle/>
          <a:p>
            <a:r>
              <a:rPr lang="en-US" sz="3200" dirty="0" smtClean="0"/>
              <a:t>Let’s consider simpler case</a:t>
            </a:r>
            <a:endParaRPr lang="en-US" sz="3200" dirty="0"/>
          </a:p>
        </p:txBody>
      </p:sp>
      <p:sp>
        <p:nvSpPr>
          <p:cNvPr id="7" name="TextBox 6"/>
          <p:cNvSpPr txBox="1"/>
          <p:nvPr/>
        </p:nvSpPr>
        <p:spPr>
          <a:xfrm>
            <a:off x="1691680" y="5877272"/>
            <a:ext cx="6408712" cy="369332"/>
          </a:xfrm>
          <a:prstGeom prst="rect">
            <a:avLst/>
          </a:prstGeom>
          <a:noFill/>
        </p:spPr>
        <p:txBody>
          <a:bodyPr wrap="square" rtlCol="0">
            <a:spAutoFit/>
          </a:bodyPr>
          <a:lstStyle/>
          <a:p>
            <a:r>
              <a:rPr lang="en-US" dirty="0" smtClean="0"/>
              <a:t>Image point of the source is the Scattered Field Singularity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972</Words>
  <Application>Microsoft Office PowerPoint</Application>
  <PresentationFormat>Экран (4:3)</PresentationFormat>
  <Paragraphs>114</Paragraphs>
  <Slides>27</Slides>
  <Notes>0</Notes>
  <HiddenSlides>0</HiddenSlides>
  <MMClips>4</MMClips>
  <ScaleCrop>false</ScaleCrop>
  <HeadingPairs>
    <vt:vector size="6" baseType="variant">
      <vt:variant>
        <vt:lpstr>Тема</vt:lpstr>
      </vt:variant>
      <vt:variant>
        <vt:i4>1</vt:i4>
      </vt:variant>
      <vt:variant>
        <vt:lpstr>Внедренные серверы OLE</vt:lpstr>
      </vt:variant>
      <vt:variant>
        <vt:i4>4</vt:i4>
      </vt:variant>
      <vt:variant>
        <vt:lpstr>Заголовки слайдов</vt:lpstr>
      </vt:variant>
      <vt:variant>
        <vt:i4>27</vt:i4>
      </vt:variant>
    </vt:vector>
  </HeadingPairs>
  <TitlesOfParts>
    <vt:vector size="32" baseType="lpstr">
      <vt:lpstr>Тема Office</vt:lpstr>
      <vt:lpstr>Equation</vt:lpstr>
      <vt:lpstr>Designer 4.0 Drawing</vt:lpstr>
      <vt:lpstr>Document</vt:lpstr>
      <vt:lpstr>Bitmap Image</vt:lpstr>
      <vt:lpstr>MAS THEORY</vt:lpstr>
      <vt:lpstr>Слайд 2</vt:lpstr>
      <vt:lpstr>TM FIELD</vt:lpstr>
      <vt:lpstr>Слайд 4</vt:lpstr>
      <vt:lpstr>Main idea of MAS</vt:lpstr>
      <vt:lpstr>We represent the scatterer by the discrete N points </vt:lpstr>
      <vt:lpstr>Scatterer’s and auxiliary surfaces</vt:lpstr>
      <vt:lpstr>Слайд 8</vt:lpstr>
      <vt:lpstr>How to correctly choose the auxiliary surface</vt:lpstr>
      <vt:lpstr>Слайд 10</vt:lpstr>
      <vt:lpstr>How to correctly choose the auxiliary surface</vt:lpstr>
      <vt:lpstr>Слайд 12</vt:lpstr>
      <vt:lpstr>Слайд 13</vt:lpstr>
      <vt:lpstr>Слайд 14</vt:lpstr>
      <vt:lpstr>Слайд 15</vt:lpstr>
      <vt:lpstr>Retarded Hertz Vector</vt:lpstr>
      <vt:lpstr>Слайд 17</vt:lpstr>
      <vt:lpstr>Слайд 18</vt:lpstr>
      <vt:lpstr>A multipole expansion</vt:lpstr>
      <vt:lpstr>A multipole expansion</vt:lpstr>
      <vt:lpstr>Field of the dipole</vt:lpstr>
      <vt:lpstr>As in the 2D case the auxiliary surface is shifted. At each point of the auxiliary surface 2 perpendicular electric dipole are located. Boundary conditions are sattisfaied along two perpendicualar tangential vectors</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 THEORY</dc:title>
  <dc:creator>Vasil Tabatadze</dc:creator>
  <cp:lastModifiedBy>Vasil Tabatadze</cp:lastModifiedBy>
  <cp:revision>176</cp:revision>
  <dcterms:created xsi:type="dcterms:W3CDTF">2018-07-19T17:03:19Z</dcterms:created>
  <dcterms:modified xsi:type="dcterms:W3CDTF">2018-07-22T12:24:32Z</dcterms:modified>
</cp:coreProperties>
</file>